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64" r:id="rId2"/>
  </p:sldIdLst>
  <p:sldSz cx="32918400" cy="43891200"/>
  <p:notesSz cx="6858000" cy="9144000"/>
  <p:embeddedFontLst>
    <p:embeddedFont>
      <p:font typeface="Lora" pitchFamily="2"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642">
          <p15:clr>
            <a:schemeClr val="dk1"/>
          </p15:clr>
        </p15:guide>
        <p15:guide id="2" pos="16070">
          <p15:clr>
            <a:srgbClr val="747775"/>
          </p15:clr>
        </p15:guide>
        <p15:guide id="3" orient="horz" pos="24576">
          <p15:clr>
            <a:schemeClr val="dk1"/>
          </p15:clr>
        </p15:guide>
        <p15:guide id="4" pos="544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9DF7"/>
    <a:srgbClr val="CCCC00"/>
    <a:srgbClr val="CC9900"/>
    <a:srgbClr val="00C0BC"/>
    <a:srgbClr val="009999"/>
    <a:srgbClr val="D6149F"/>
    <a:srgbClr val="DD2FDD"/>
    <a:srgbClr val="71C2FF"/>
    <a:srgbClr val="FFBD65"/>
    <a:srgbClr val="DD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158E3D-C3EB-49D8-A6B2-AB95B476CFE3}">
  <a:tblStyle styleId="{9C158E3D-C3EB-49D8-A6B2-AB95B476CF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64" autoAdjust="0"/>
  </p:normalViewPr>
  <p:slideViewPr>
    <p:cSldViewPr snapToGrid="0">
      <p:cViewPr>
        <p:scale>
          <a:sx n="50" d="100"/>
          <a:sy n="50" d="100"/>
        </p:scale>
        <p:origin x="-2923" y="-7954"/>
      </p:cViewPr>
      <p:guideLst>
        <p:guide orient="horz" pos="23642"/>
        <p:guide pos="16070"/>
        <p:guide orient="horz" pos="24576"/>
        <p:guide pos="54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431" y="685800"/>
            <a:ext cx="2571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7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22150" y="6353707"/>
            <a:ext cx="30674100" cy="175155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32000"/>
              <a:buNone/>
              <a:defRPr sz="32000"/>
            </a:lvl1pPr>
            <a:lvl2pPr lvl="1" algn="ctr" rtl="0">
              <a:spcBef>
                <a:spcPts val="0"/>
              </a:spcBef>
              <a:spcAft>
                <a:spcPts val="0"/>
              </a:spcAft>
              <a:buSzPts val="32000"/>
              <a:buNone/>
              <a:defRPr sz="32000"/>
            </a:lvl2pPr>
            <a:lvl3pPr lvl="2" algn="ctr" rtl="0">
              <a:spcBef>
                <a:spcPts val="0"/>
              </a:spcBef>
              <a:spcAft>
                <a:spcPts val="0"/>
              </a:spcAft>
              <a:buSzPts val="32000"/>
              <a:buNone/>
              <a:defRPr sz="32000"/>
            </a:lvl3pPr>
            <a:lvl4pPr lvl="3" algn="ctr" rtl="0">
              <a:spcBef>
                <a:spcPts val="0"/>
              </a:spcBef>
              <a:spcAft>
                <a:spcPts val="0"/>
              </a:spcAft>
              <a:buSzPts val="32000"/>
              <a:buNone/>
              <a:defRPr sz="32000"/>
            </a:lvl4pPr>
            <a:lvl5pPr lvl="4" algn="ctr" rtl="0">
              <a:spcBef>
                <a:spcPts val="0"/>
              </a:spcBef>
              <a:spcAft>
                <a:spcPts val="0"/>
              </a:spcAft>
              <a:buSzPts val="32000"/>
              <a:buNone/>
              <a:defRPr sz="32000"/>
            </a:lvl5pPr>
            <a:lvl6pPr lvl="5" algn="ctr" rtl="0">
              <a:spcBef>
                <a:spcPts val="0"/>
              </a:spcBef>
              <a:spcAft>
                <a:spcPts val="0"/>
              </a:spcAft>
              <a:buSzPts val="32000"/>
              <a:buNone/>
              <a:defRPr sz="32000"/>
            </a:lvl6pPr>
            <a:lvl7pPr lvl="6" algn="ctr" rtl="0">
              <a:spcBef>
                <a:spcPts val="0"/>
              </a:spcBef>
              <a:spcAft>
                <a:spcPts val="0"/>
              </a:spcAft>
              <a:buSzPts val="32000"/>
              <a:buNone/>
              <a:defRPr sz="32000"/>
            </a:lvl7pPr>
            <a:lvl8pPr lvl="7" algn="ctr" rtl="0">
              <a:spcBef>
                <a:spcPts val="0"/>
              </a:spcBef>
              <a:spcAft>
                <a:spcPts val="0"/>
              </a:spcAft>
              <a:buSzPts val="32000"/>
              <a:buNone/>
              <a:defRPr sz="32000"/>
            </a:lvl8pPr>
            <a:lvl9pPr lvl="8" algn="ctr" rtl="0">
              <a:spcBef>
                <a:spcPts val="0"/>
              </a:spcBef>
              <a:spcAft>
                <a:spcPts val="0"/>
              </a:spcAft>
              <a:buSzPts val="32000"/>
              <a:buNone/>
              <a:defRPr sz="32000"/>
            </a:lvl9pPr>
          </a:lstStyle>
          <a:p>
            <a:endParaRPr/>
          </a:p>
        </p:txBody>
      </p:sp>
      <p:sp>
        <p:nvSpPr>
          <p:cNvPr id="11" name="Google Shape;11;p2"/>
          <p:cNvSpPr txBox="1">
            <a:spLocks noGrp="1"/>
          </p:cNvSpPr>
          <p:nvPr>
            <p:ph type="subTitle" idx="1"/>
          </p:nvPr>
        </p:nvSpPr>
        <p:spPr>
          <a:xfrm>
            <a:off x="1122120" y="24184533"/>
            <a:ext cx="30674100" cy="67635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7300"/>
              <a:buNone/>
              <a:defRPr sz="17300"/>
            </a:lvl1pPr>
            <a:lvl2pPr lvl="1" algn="ctr" rtl="0">
              <a:lnSpc>
                <a:spcPct val="100000"/>
              </a:lnSpc>
              <a:spcBef>
                <a:spcPts val="0"/>
              </a:spcBef>
              <a:spcAft>
                <a:spcPts val="0"/>
              </a:spcAft>
              <a:buSzPts val="17300"/>
              <a:buNone/>
              <a:defRPr sz="17300"/>
            </a:lvl2pPr>
            <a:lvl3pPr lvl="2" algn="ctr" rtl="0">
              <a:lnSpc>
                <a:spcPct val="100000"/>
              </a:lnSpc>
              <a:spcBef>
                <a:spcPts val="0"/>
              </a:spcBef>
              <a:spcAft>
                <a:spcPts val="0"/>
              </a:spcAft>
              <a:buSzPts val="17300"/>
              <a:buNone/>
              <a:defRPr sz="17300"/>
            </a:lvl3pPr>
            <a:lvl4pPr lvl="3" algn="ctr" rtl="0">
              <a:lnSpc>
                <a:spcPct val="100000"/>
              </a:lnSpc>
              <a:spcBef>
                <a:spcPts val="0"/>
              </a:spcBef>
              <a:spcAft>
                <a:spcPts val="0"/>
              </a:spcAft>
              <a:buSzPts val="17300"/>
              <a:buNone/>
              <a:defRPr sz="17300"/>
            </a:lvl4pPr>
            <a:lvl5pPr lvl="4" algn="ctr" rtl="0">
              <a:lnSpc>
                <a:spcPct val="100000"/>
              </a:lnSpc>
              <a:spcBef>
                <a:spcPts val="0"/>
              </a:spcBef>
              <a:spcAft>
                <a:spcPts val="0"/>
              </a:spcAft>
              <a:buSzPts val="17300"/>
              <a:buNone/>
              <a:defRPr sz="17300"/>
            </a:lvl5pPr>
            <a:lvl6pPr lvl="5" algn="ctr" rtl="0">
              <a:lnSpc>
                <a:spcPct val="100000"/>
              </a:lnSpc>
              <a:spcBef>
                <a:spcPts val="0"/>
              </a:spcBef>
              <a:spcAft>
                <a:spcPts val="0"/>
              </a:spcAft>
              <a:buSzPts val="17300"/>
              <a:buNone/>
              <a:defRPr sz="17300"/>
            </a:lvl6pPr>
            <a:lvl7pPr lvl="6" algn="ctr" rtl="0">
              <a:lnSpc>
                <a:spcPct val="100000"/>
              </a:lnSpc>
              <a:spcBef>
                <a:spcPts val="0"/>
              </a:spcBef>
              <a:spcAft>
                <a:spcPts val="0"/>
              </a:spcAft>
              <a:buSzPts val="17300"/>
              <a:buNone/>
              <a:defRPr sz="17300"/>
            </a:lvl7pPr>
            <a:lvl8pPr lvl="7" algn="ctr" rtl="0">
              <a:lnSpc>
                <a:spcPct val="100000"/>
              </a:lnSpc>
              <a:spcBef>
                <a:spcPts val="0"/>
              </a:spcBef>
              <a:spcAft>
                <a:spcPts val="0"/>
              </a:spcAft>
              <a:buSzPts val="17300"/>
              <a:buNone/>
              <a:defRPr sz="17300"/>
            </a:lvl8pPr>
            <a:lvl9pPr lvl="8" algn="ctr" rtl="0">
              <a:lnSpc>
                <a:spcPct val="100000"/>
              </a:lnSpc>
              <a:spcBef>
                <a:spcPts val="0"/>
              </a:spcBef>
              <a:spcAft>
                <a:spcPts val="0"/>
              </a:spcAft>
              <a:buSzPts val="17300"/>
              <a:buNone/>
              <a:defRPr sz="17300"/>
            </a:lvl9pPr>
          </a:lstStyle>
          <a:p>
            <a:endParaRPr/>
          </a:p>
        </p:txBody>
      </p:sp>
      <p:sp>
        <p:nvSpPr>
          <p:cNvPr id="12" name="Google Shape;12;p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22120" y="9438933"/>
            <a:ext cx="30674100" cy="167553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73900"/>
              <a:buNone/>
              <a:defRPr sz="73900"/>
            </a:lvl1pPr>
            <a:lvl2pPr lvl="1" algn="ctr" rtl="0">
              <a:spcBef>
                <a:spcPts val="0"/>
              </a:spcBef>
              <a:spcAft>
                <a:spcPts val="0"/>
              </a:spcAft>
              <a:buSzPts val="73900"/>
              <a:buNone/>
              <a:defRPr sz="73900"/>
            </a:lvl2pPr>
            <a:lvl3pPr lvl="2" algn="ctr" rtl="0">
              <a:spcBef>
                <a:spcPts val="0"/>
              </a:spcBef>
              <a:spcAft>
                <a:spcPts val="0"/>
              </a:spcAft>
              <a:buSzPts val="73900"/>
              <a:buNone/>
              <a:defRPr sz="73900"/>
            </a:lvl3pPr>
            <a:lvl4pPr lvl="3" algn="ctr" rtl="0">
              <a:spcBef>
                <a:spcPts val="0"/>
              </a:spcBef>
              <a:spcAft>
                <a:spcPts val="0"/>
              </a:spcAft>
              <a:buSzPts val="73900"/>
              <a:buNone/>
              <a:defRPr sz="73900"/>
            </a:lvl4pPr>
            <a:lvl5pPr lvl="4" algn="ctr" rtl="0">
              <a:spcBef>
                <a:spcPts val="0"/>
              </a:spcBef>
              <a:spcAft>
                <a:spcPts val="0"/>
              </a:spcAft>
              <a:buSzPts val="73900"/>
              <a:buNone/>
              <a:defRPr sz="73900"/>
            </a:lvl5pPr>
            <a:lvl6pPr lvl="5" algn="ctr" rtl="0">
              <a:spcBef>
                <a:spcPts val="0"/>
              </a:spcBef>
              <a:spcAft>
                <a:spcPts val="0"/>
              </a:spcAft>
              <a:buSzPts val="73900"/>
              <a:buNone/>
              <a:defRPr sz="73900"/>
            </a:lvl6pPr>
            <a:lvl7pPr lvl="6" algn="ctr" rtl="0">
              <a:spcBef>
                <a:spcPts val="0"/>
              </a:spcBef>
              <a:spcAft>
                <a:spcPts val="0"/>
              </a:spcAft>
              <a:buSzPts val="73900"/>
              <a:buNone/>
              <a:defRPr sz="73900"/>
            </a:lvl7pPr>
            <a:lvl8pPr lvl="7" algn="ctr" rtl="0">
              <a:spcBef>
                <a:spcPts val="0"/>
              </a:spcBef>
              <a:spcAft>
                <a:spcPts val="0"/>
              </a:spcAft>
              <a:buSzPts val="73900"/>
              <a:buNone/>
              <a:defRPr sz="73900"/>
            </a:lvl8pPr>
            <a:lvl9pPr lvl="8" algn="ctr" rtl="0">
              <a:spcBef>
                <a:spcPts val="0"/>
              </a:spcBef>
              <a:spcAft>
                <a:spcPts val="0"/>
              </a:spcAft>
              <a:buSzPts val="73900"/>
              <a:buNone/>
              <a:defRPr sz="73900"/>
            </a:lvl9pPr>
          </a:lstStyle>
          <a:p>
            <a:r>
              <a:t>xx%</a:t>
            </a:r>
          </a:p>
        </p:txBody>
      </p:sp>
      <p:sp>
        <p:nvSpPr>
          <p:cNvPr id="46" name="Google Shape;46;p11"/>
          <p:cNvSpPr txBox="1">
            <a:spLocks noGrp="1"/>
          </p:cNvSpPr>
          <p:nvPr>
            <p:ph type="body" idx="1"/>
          </p:nvPr>
        </p:nvSpPr>
        <p:spPr>
          <a:xfrm>
            <a:off x="1122120" y="26898987"/>
            <a:ext cx="30674100" cy="11100300"/>
          </a:xfrm>
          <a:prstGeom prst="rect">
            <a:avLst/>
          </a:prstGeom>
        </p:spPr>
        <p:txBody>
          <a:bodyPr spcFirstLastPara="1" wrap="square" lIns="563900" tIns="563900" rIns="563900" bIns="563900" anchor="t" anchorCtr="0">
            <a:normAutofit/>
          </a:bodyPr>
          <a:lstStyle>
            <a:lvl1pPr marL="457200" lvl="0" indent="-927100" algn="ctr" rtl="0">
              <a:spcBef>
                <a:spcPts val="0"/>
              </a:spcBef>
              <a:spcAft>
                <a:spcPts val="0"/>
              </a:spcAft>
              <a:buSzPts val="11000"/>
              <a:buChar char="●"/>
              <a:defRPr/>
            </a:lvl1pPr>
            <a:lvl2pPr marL="914400" lvl="1" indent="-762000" algn="ctr" rtl="0">
              <a:spcBef>
                <a:spcPts val="0"/>
              </a:spcBef>
              <a:spcAft>
                <a:spcPts val="0"/>
              </a:spcAft>
              <a:buSzPts val="8400"/>
              <a:buChar char="○"/>
              <a:defRPr/>
            </a:lvl2pPr>
            <a:lvl3pPr marL="1371600" lvl="2" indent="-762000" algn="ctr" rtl="0">
              <a:spcBef>
                <a:spcPts val="0"/>
              </a:spcBef>
              <a:spcAft>
                <a:spcPts val="0"/>
              </a:spcAft>
              <a:buSzPts val="8400"/>
              <a:buChar char="■"/>
              <a:defRPr/>
            </a:lvl3pPr>
            <a:lvl4pPr marL="1828800" lvl="3" indent="-762000" algn="ctr" rtl="0">
              <a:spcBef>
                <a:spcPts val="0"/>
              </a:spcBef>
              <a:spcAft>
                <a:spcPts val="0"/>
              </a:spcAft>
              <a:buSzPts val="8400"/>
              <a:buChar char="●"/>
              <a:defRPr/>
            </a:lvl4pPr>
            <a:lvl5pPr marL="2286000" lvl="4" indent="-762000" algn="ctr" rtl="0">
              <a:spcBef>
                <a:spcPts val="0"/>
              </a:spcBef>
              <a:spcAft>
                <a:spcPts val="0"/>
              </a:spcAft>
              <a:buSzPts val="8400"/>
              <a:buChar char="○"/>
              <a:defRPr/>
            </a:lvl5pPr>
            <a:lvl6pPr marL="2743200" lvl="5" indent="-762000" algn="ctr" rtl="0">
              <a:spcBef>
                <a:spcPts val="0"/>
              </a:spcBef>
              <a:spcAft>
                <a:spcPts val="0"/>
              </a:spcAft>
              <a:buSzPts val="8400"/>
              <a:buChar char="■"/>
              <a:defRPr/>
            </a:lvl6pPr>
            <a:lvl7pPr marL="3200400" lvl="6" indent="-762000" algn="ctr" rtl="0">
              <a:spcBef>
                <a:spcPts val="0"/>
              </a:spcBef>
              <a:spcAft>
                <a:spcPts val="0"/>
              </a:spcAft>
              <a:buSzPts val="8400"/>
              <a:buChar char="●"/>
              <a:defRPr/>
            </a:lvl7pPr>
            <a:lvl8pPr marL="3657600" lvl="7" indent="-762000" algn="ctr" rtl="0">
              <a:spcBef>
                <a:spcPts val="0"/>
              </a:spcBef>
              <a:spcAft>
                <a:spcPts val="0"/>
              </a:spcAft>
              <a:buSzPts val="8400"/>
              <a:buChar char="○"/>
              <a:defRPr/>
            </a:lvl8pPr>
            <a:lvl9pPr marL="4114800" lvl="8" indent="-762000" algn="ctr" rtl="0">
              <a:spcBef>
                <a:spcPts val="0"/>
              </a:spcBef>
              <a:spcAft>
                <a:spcPts val="0"/>
              </a:spcAft>
              <a:buSzPts val="8400"/>
              <a:buChar char="■"/>
              <a:defRPr/>
            </a:lvl9pPr>
          </a:lstStyle>
          <a:p>
            <a:endParaRPr/>
          </a:p>
        </p:txBody>
      </p:sp>
      <p:sp>
        <p:nvSpPr>
          <p:cNvPr id="47" name="Google Shape;47;p11"/>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5115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22120" y="18353920"/>
            <a:ext cx="30674100" cy="7183500"/>
          </a:xfrm>
          <a:prstGeom prst="rect">
            <a:avLst/>
          </a:prstGeom>
        </p:spPr>
        <p:txBody>
          <a:bodyPr spcFirstLastPara="1" wrap="square" lIns="563900" tIns="563900" rIns="563900" bIns="563900" anchor="ctr" anchorCtr="0">
            <a:normAutofit/>
          </a:bodyPr>
          <a:lstStyle>
            <a:lvl1pPr lvl="0" algn="ctr" rtl="0">
              <a:spcBef>
                <a:spcPts val="0"/>
              </a:spcBef>
              <a:spcAft>
                <a:spcPts val="0"/>
              </a:spcAft>
              <a:buSzPts val="22000"/>
              <a:buNone/>
              <a:defRPr sz="22000"/>
            </a:lvl1pPr>
            <a:lvl2pPr lvl="1" algn="ctr" rtl="0">
              <a:spcBef>
                <a:spcPts val="0"/>
              </a:spcBef>
              <a:spcAft>
                <a:spcPts val="0"/>
              </a:spcAft>
              <a:buSzPts val="22000"/>
              <a:buNone/>
              <a:defRPr sz="22000"/>
            </a:lvl2pPr>
            <a:lvl3pPr lvl="2" algn="ctr" rtl="0">
              <a:spcBef>
                <a:spcPts val="0"/>
              </a:spcBef>
              <a:spcAft>
                <a:spcPts val="0"/>
              </a:spcAft>
              <a:buSzPts val="22000"/>
              <a:buNone/>
              <a:defRPr sz="22000"/>
            </a:lvl3pPr>
            <a:lvl4pPr lvl="3" algn="ctr" rtl="0">
              <a:spcBef>
                <a:spcPts val="0"/>
              </a:spcBef>
              <a:spcAft>
                <a:spcPts val="0"/>
              </a:spcAft>
              <a:buSzPts val="22000"/>
              <a:buNone/>
              <a:defRPr sz="22000"/>
            </a:lvl4pPr>
            <a:lvl5pPr lvl="4" algn="ctr" rtl="0">
              <a:spcBef>
                <a:spcPts val="0"/>
              </a:spcBef>
              <a:spcAft>
                <a:spcPts val="0"/>
              </a:spcAft>
              <a:buSzPts val="22000"/>
              <a:buNone/>
              <a:defRPr sz="22000"/>
            </a:lvl5pPr>
            <a:lvl6pPr lvl="5" algn="ctr" rtl="0">
              <a:spcBef>
                <a:spcPts val="0"/>
              </a:spcBef>
              <a:spcAft>
                <a:spcPts val="0"/>
              </a:spcAft>
              <a:buSzPts val="22000"/>
              <a:buNone/>
              <a:defRPr sz="22000"/>
            </a:lvl6pPr>
            <a:lvl7pPr lvl="6" algn="ctr" rtl="0">
              <a:spcBef>
                <a:spcPts val="0"/>
              </a:spcBef>
              <a:spcAft>
                <a:spcPts val="0"/>
              </a:spcAft>
              <a:buSzPts val="22000"/>
              <a:buNone/>
              <a:defRPr sz="22000"/>
            </a:lvl7pPr>
            <a:lvl8pPr lvl="7" algn="ctr" rtl="0">
              <a:spcBef>
                <a:spcPts val="0"/>
              </a:spcBef>
              <a:spcAft>
                <a:spcPts val="0"/>
              </a:spcAft>
              <a:buSzPts val="22000"/>
              <a:buNone/>
              <a:defRPr sz="22000"/>
            </a:lvl8pPr>
            <a:lvl9pPr lvl="8" algn="ctr" rtl="0">
              <a:spcBef>
                <a:spcPts val="0"/>
              </a:spcBef>
              <a:spcAft>
                <a:spcPts val="0"/>
              </a:spcAft>
              <a:buSzPts val="22000"/>
              <a:buNone/>
              <a:defRPr sz="22000"/>
            </a:lvl9pPr>
          </a:lstStyle>
          <a:p>
            <a:endParaRPr/>
          </a:p>
        </p:txBody>
      </p:sp>
      <p:sp>
        <p:nvSpPr>
          <p:cNvPr id="15" name="Google Shape;15;p3"/>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18" name="Google Shape;18;p4"/>
          <p:cNvSpPr txBox="1">
            <a:spLocks noGrp="1"/>
          </p:cNvSpPr>
          <p:nvPr>
            <p:ph type="body" idx="1"/>
          </p:nvPr>
        </p:nvSpPr>
        <p:spPr>
          <a:xfrm>
            <a:off x="1122120" y="9834453"/>
            <a:ext cx="30674100" cy="29153400"/>
          </a:xfrm>
          <a:prstGeom prst="rect">
            <a:avLst/>
          </a:prstGeom>
        </p:spPr>
        <p:txBody>
          <a:bodyPr spcFirstLastPara="1" wrap="square" lIns="563900" tIns="563900" rIns="563900" bIns="563900" anchor="t"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19" name="Google Shape;19;p4"/>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2" name="Google Shape;22;p5"/>
          <p:cNvSpPr txBox="1">
            <a:spLocks noGrp="1"/>
          </p:cNvSpPr>
          <p:nvPr>
            <p:ph type="body" idx="1"/>
          </p:nvPr>
        </p:nvSpPr>
        <p:spPr>
          <a:xfrm>
            <a:off x="112212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3" name="Google Shape;23;p5"/>
          <p:cNvSpPr txBox="1">
            <a:spLocks noGrp="1"/>
          </p:cNvSpPr>
          <p:nvPr>
            <p:ph type="body" idx="2"/>
          </p:nvPr>
        </p:nvSpPr>
        <p:spPr>
          <a:xfrm>
            <a:off x="1739664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4" name="Google Shape;24;p5"/>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7" name="Google Shape;27;p6"/>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22120" y="4741120"/>
            <a:ext cx="10108800" cy="6448500"/>
          </a:xfrm>
          <a:prstGeom prst="rect">
            <a:avLst/>
          </a:prstGeom>
        </p:spPr>
        <p:txBody>
          <a:bodyPr spcFirstLastPara="1" wrap="square" lIns="563900" tIns="563900" rIns="563900" bIns="563900" anchor="b" anchorCtr="0">
            <a:normAutofit/>
          </a:bodyPr>
          <a:lstStyle>
            <a:lvl1pPr lvl="0" rtl="0">
              <a:spcBef>
                <a:spcPts val="0"/>
              </a:spcBef>
              <a:spcAft>
                <a:spcPts val="0"/>
              </a:spcAft>
              <a:buSzPts val="14700"/>
              <a:buNone/>
              <a:defRPr sz="14700"/>
            </a:lvl1pPr>
            <a:lvl2pPr lvl="1" rtl="0">
              <a:spcBef>
                <a:spcPts val="0"/>
              </a:spcBef>
              <a:spcAft>
                <a:spcPts val="0"/>
              </a:spcAft>
              <a:buSzPts val="14700"/>
              <a:buNone/>
              <a:defRPr sz="14700"/>
            </a:lvl2pPr>
            <a:lvl3pPr lvl="2" rtl="0">
              <a:spcBef>
                <a:spcPts val="0"/>
              </a:spcBef>
              <a:spcAft>
                <a:spcPts val="0"/>
              </a:spcAft>
              <a:buSzPts val="14700"/>
              <a:buNone/>
              <a:defRPr sz="14700"/>
            </a:lvl3pPr>
            <a:lvl4pPr lvl="3" rtl="0">
              <a:spcBef>
                <a:spcPts val="0"/>
              </a:spcBef>
              <a:spcAft>
                <a:spcPts val="0"/>
              </a:spcAft>
              <a:buSzPts val="14700"/>
              <a:buNone/>
              <a:defRPr sz="14700"/>
            </a:lvl4pPr>
            <a:lvl5pPr lvl="4" rtl="0">
              <a:spcBef>
                <a:spcPts val="0"/>
              </a:spcBef>
              <a:spcAft>
                <a:spcPts val="0"/>
              </a:spcAft>
              <a:buSzPts val="14700"/>
              <a:buNone/>
              <a:defRPr sz="14700"/>
            </a:lvl5pPr>
            <a:lvl6pPr lvl="5" rtl="0">
              <a:spcBef>
                <a:spcPts val="0"/>
              </a:spcBef>
              <a:spcAft>
                <a:spcPts val="0"/>
              </a:spcAft>
              <a:buSzPts val="14700"/>
              <a:buNone/>
              <a:defRPr sz="14700"/>
            </a:lvl6pPr>
            <a:lvl7pPr lvl="6" rtl="0">
              <a:spcBef>
                <a:spcPts val="0"/>
              </a:spcBef>
              <a:spcAft>
                <a:spcPts val="0"/>
              </a:spcAft>
              <a:buSzPts val="14700"/>
              <a:buNone/>
              <a:defRPr sz="14700"/>
            </a:lvl7pPr>
            <a:lvl8pPr lvl="7" rtl="0">
              <a:spcBef>
                <a:spcPts val="0"/>
              </a:spcBef>
              <a:spcAft>
                <a:spcPts val="0"/>
              </a:spcAft>
              <a:buSzPts val="14700"/>
              <a:buNone/>
              <a:defRPr sz="14700"/>
            </a:lvl8pPr>
            <a:lvl9pPr lvl="8" rtl="0">
              <a:spcBef>
                <a:spcPts val="0"/>
              </a:spcBef>
              <a:spcAft>
                <a:spcPts val="0"/>
              </a:spcAft>
              <a:buSzPts val="14700"/>
              <a:buNone/>
              <a:defRPr sz="14700"/>
            </a:lvl9pPr>
          </a:lstStyle>
          <a:p>
            <a:endParaRPr/>
          </a:p>
        </p:txBody>
      </p:sp>
      <p:sp>
        <p:nvSpPr>
          <p:cNvPr id="30" name="Google Shape;30;p7"/>
          <p:cNvSpPr txBox="1">
            <a:spLocks noGrp="1"/>
          </p:cNvSpPr>
          <p:nvPr>
            <p:ph type="body" idx="1"/>
          </p:nvPr>
        </p:nvSpPr>
        <p:spPr>
          <a:xfrm>
            <a:off x="1122120" y="11857920"/>
            <a:ext cx="10108800" cy="27130800"/>
          </a:xfrm>
          <a:prstGeom prst="rect">
            <a:avLst/>
          </a:prstGeom>
        </p:spPr>
        <p:txBody>
          <a:bodyPr spcFirstLastPara="1" wrap="square" lIns="563900" tIns="563900" rIns="563900" bIns="563900" anchor="t" anchorCtr="0">
            <a:normAutofit/>
          </a:bodyPr>
          <a:lstStyle>
            <a:lvl1pPr marL="457200" lvl="0" indent="-692150" rtl="0">
              <a:spcBef>
                <a:spcPts val="0"/>
              </a:spcBef>
              <a:spcAft>
                <a:spcPts val="0"/>
              </a:spcAft>
              <a:buSzPts val="7300"/>
              <a:buChar char="●"/>
              <a:defRPr sz="73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31" name="Google Shape;31;p7"/>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4900" y="3841280"/>
            <a:ext cx="22924200" cy="34908300"/>
          </a:xfrm>
          <a:prstGeom prst="rect">
            <a:avLst/>
          </a:prstGeom>
        </p:spPr>
        <p:txBody>
          <a:bodyPr spcFirstLastPara="1" wrap="square" lIns="563900" tIns="563900" rIns="563900" bIns="563900" anchor="ctr" anchorCtr="0">
            <a:normAutofit/>
          </a:bodyPr>
          <a:lstStyle>
            <a:lvl1pPr lvl="0" rtl="0">
              <a:spcBef>
                <a:spcPts val="0"/>
              </a:spcBef>
              <a:spcAft>
                <a:spcPts val="0"/>
              </a:spcAft>
              <a:buSzPts val="29900"/>
              <a:buNone/>
              <a:defRPr sz="29900"/>
            </a:lvl1pPr>
            <a:lvl2pPr lvl="1" rtl="0">
              <a:spcBef>
                <a:spcPts val="0"/>
              </a:spcBef>
              <a:spcAft>
                <a:spcPts val="0"/>
              </a:spcAft>
              <a:buSzPts val="29900"/>
              <a:buNone/>
              <a:defRPr sz="29900"/>
            </a:lvl2pPr>
            <a:lvl3pPr lvl="2" rtl="0">
              <a:spcBef>
                <a:spcPts val="0"/>
              </a:spcBef>
              <a:spcAft>
                <a:spcPts val="0"/>
              </a:spcAft>
              <a:buSzPts val="29900"/>
              <a:buNone/>
              <a:defRPr sz="29900"/>
            </a:lvl3pPr>
            <a:lvl4pPr lvl="3" rtl="0">
              <a:spcBef>
                <a:spcPts val="0"/>
              </a:spcBef>
              <a:spcAft>
                <a:spcPts val="0"/>
              </a:spcAft>
              <a:buSzPts val="29900"/>
              <a:buNone/>
              <a:defRPr sz="29900"/>
            </a:lvl4pPr>
            <a:lvl5pPr lvl="4" rtl="0">
              <a:spcBef>
                <a:spcPts val="0"/>
              </a:spcBef>
              <a:spcAft>
                <a:spcPts val="0"/>
              </a:spcAft>
              <a:buSzPts val="29900"/>
              <a:buNone/>
              <a:defRPr sz="29900"/>
            </a:lvl5pPr>
            <a:lvl6pPr lvl="5" rtl="0">
              <a:spcBef>
                <a:spcPts val="0"/>
              </a:spcBef>
              <a:spcAft>
                <a:spcPts val="0"/>
              </a:spcAft>
              <a:buSzPts val="29900"/>
              <a:buNone/>
              <a:defRPr sz="29900"/>
            </a:lvl6pPr>
            <a:lvl7pPr lvl="6" rtl="0">
              <a:spcBef>
                <a:spcPts val="0"/>
              </a:spcBef>
              <a:spcAft>
                <a:spcPts val="0"/>
              </a:spcAft>
              <a:buSzPts val="29900"/>
              <a:buNone/>
              <a:defRPr sz="29900"/>
            </a:lvl7pPr>
            <a:lvl8pPr lvl="7" rtl="0">
              <a:spcBef>
                <a:spcPts val="0"/>
              </a:spcBef>
              <a:spcAft>
                <a:spcPts val="0"/>
              </a:spcAft>
              <a:buSzPts val="29900"/>
              <a:buNone/>
              <a:defRPr sz="29900"/>
            </a:lvl8pPr>
            <a:lvl9pPr lvl="8" rtl="0">
              <a:spcBef>
                <a:spcPts val="0"/>
              </a:spcBef>
              <a:spcAft>
                <a:spcPts val="0"/>
              </a:spcAft>
              <a:buSzPts val="29900"/>
              <a:buNone/>
              <a:defRPr sz="29900"/>
            </a:lvl9pPr>
          </a:lstStyle>
          <a:p>
            <a:endParaRPr/>
          </a:p>
        </p:txBody>
      </p:sp>
      <p:sp>
        <p:nvSpPr>
          <p:cNvPr id="34" name="Google Shape;34;p8"/>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6459200" y="-1067"/>
            <a:ext cx="16459200" cy="43891200"/>
          </a:xfrm>
          <a:prstGeom prst="rect">
            <a:avLst/>
          </a:prstGeom>
          <a:solidFill>
            <a:schemeClr val="lt2"/>
          </a:solidFill>
          <a:ln>
            <a:noFill/>
          </a:ln>
        </p:spPr>
        <p:txBody>
          <a:bodyPr spcFirstLastPara="1" wrap="square" lIns="563900" tIns="563900" rIns="563900" bIns="563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955800" y="10523093"/>
            <a:ext cx="14562600" cy="126489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25700"/>
              <a:buNone/>
              <a:defRPr sz="25700"/>
            </a:lvl1pPr>
            <a:lvl2pPr lvl="1" algn="ctr" rtl="0">
              <a:spcBef>
                <a:spcPts val="0"/>
              </a:spcBef>
              <a:spcAft>
                <a:spcPts val="0"/>
              </a:spcAft>
              <a:buSzPts val="25700"/>
              <a:buNone/>
              <a:defRPr sz="25700"/>
            </a:lvl2pPr>
            <a:lvl3pPr lvl="2" algn="ctr" rtl="0">
              <a:spcBef>
                <a:spcPts val="0"/>
              </a:spcBef>
              <a:spcAft>
                <a:spcPts val="0"/>
              </a:spcAft>
              <a:buSzPts val="25700"/>
              <a:buNone/>
              <a:defRPr sz="25700"/>
            </a:lvl3pPr>
            <a:lvl4pPr lvl="3" algn="ctr" rtl="0">
              <a:spcBef>
                <a:spcPts val="0"/>
              </a:spcBef>
              <a:spcAft>
                <a:spcPts val="0"/>
              </a:spcAft>
              <a:buSzPts val="25700"/>
              <a:buNone/>
              <a:defRPr sz="25700"/>
            </a:lvl4pPr>
            <a:lvl5pPr lvl="4" algn="ctr" rtl="0">
              <a:spcBef>
                <a:spcPts val="0"/>
              </a:spcBef>
              <a:spcAft>
                <a:spcPts val="0"/>
              </a:spcAft>
              <a:buSzPts val="25700"/>
              <a:buNone/>
              <a:defRPr sz="25700"/>
            </a:lvl5pPr>
            <a:lvl6pPr lvl="5" algn="ctr" rtl="0">
              <a:spcBef>
                <a:spcPts val="0"/>
              </a:spcBef>
              <a:spcAft>
                <a:spcPts val="0"/>
              </a:spcAft>
              <a:buSzPts val="25700"/>
              <a:buNone/>
              <a:defRPr sz="25700"/>
            </a:lvl6pPr>
            <a:lvl7pPr lvl="6" algn="ctr" rtl="0">
              <a:spcBef>
                <a:spcPts val="0"/>
              </a:spcBef>
              <a:spcAft>
                <a:spcPts val="0"/>
              </a:spcAft>
              <a:buSzPts val="25700"/>
              <a:buNone/>
              <a:defRPr sz="25700"/>
            </a:lvl7pPr>
            <a:lvl8pPr lvl="7" algn="ctr" rtl="0">
              <a:spcBef>
                <a:spcPts val="0"/>
              </a:spcBef>
              <a:spcAft>
                <a:spcPts val="0"/>
              </a:spcAft>
              <a:buSzPts val="25700"/>
              <a:buNone/>
              <a:defRPr sz="25700"/>
            </a:lvl8pPr>
            <a:lvl9pPr lvl="8" algn="ctr" rtl="0">
              <a:spcBef>
                <a:spcPts val="0"/>
              </a:spcBef>
              <a:spcAft>
                <a:spcPts val="0"/>
              </a:spcAft>
              <a:buSzPts val="25700"/>
              <a:buNone/>
              <a:defRPr sz="25700"/>
            </a:lvl9pPr>
          </a:lstStyle>
          <a:p>
            <a:endParaRPr/>
          </a:p>
        </p:txBody>
      </p:sp>
      <p:sp>
        <p:nvSpPr>
          <p:cNvPr id="38" name="Google Shape;38;p9"/>
          <p:cNvSpPr txBox="1">
            <a:spLocks noGrp="1"/>
          </p:cNvSpPr>
          <p:nvPr>
            <p:ph type="subTitle" idx="1"/>
          </p:nvPr>
        </p:nvSpPr>
        <p:spPr>
          <a:xfrm>
            <a:off x="955800" y="23919573"/>
            <a:ext cx="14562600" cy="105396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3100"/>
              <a:buNone/>
              <a:defRPr sz="13100"/>
            </a:lvl1pPr>
            <a:lvl2pPr lvl="1" algn="ctr" rtl="0">
              <a:lnSpc>
                <a:spcPct val="100000"/>
              </a:lnSpc>
              <a:spcBef>
                <a:spcPts val="0"/>
              </a:spcBef>
              <a:spcAft>
                <a:spcPts val="0"/>
              </a:spcAft>
              <a:buSzPts val="13100"/>
              <a:buNone/>
              <a:defRPr sz="13100"/>
            </a:lvl2pPr>
            <a:lvl3pPr lvl="2" algn="ctr" rtl="0">
              <a:lnSpc>
                <a:spcPct val="100000"/>
              </a:lnSpc>
              <a:spcBef>
                <a:spcPts val="0"/>
              </a:spcBef>
              <a:spcAft>
                <a:spcPts val="0"/>
              </a:spcAft>
              <a:buSzPts val="13100"/>
              <a:buNone/>
              <a:defRPr sz="13100"/>
            </a:lvl3pPr>
            <a:lvl4pPr lvl="3" algn="ctr" rtl="0">
              <a:lnSpc>
                <a:spcPct val="100000"/>
              </a:lnSpc>
              <a:spcBef>
                <a:spcPts val="0"/>
              </a:spcBef>
              <a:spcAft>
                <a:spcPts val="0"/>
              </a:spcAft>
              <a:buSzPts val="13100"/>
              <a:buNone/>
              <a:defRPr sz="13100"/>
            </a:lvl4pPr>
            <a:lvl5pPr lvl="4" algn="ctr" rtl="0">
              <a:lnSpc>
                <a:spcPct val="100000"/>
              </a:lnSpc>
              <a:spcBef>
                <a:spcPts val="0"/>
              </a:spcBef>
              <a:spcAft>
                <a:spcPts val="0"/>
              </a:spcAft>
              <a:buSzPts val="13100"/>
              <a:buNone/>
              <a:defRPr sz="13100"/>
            </a:lvl5pPr>
            <a:lvl6pPr lvl="5" algn="ctr" rtl="0">
              <a:lnSpc>
                <a:spcPct val="100000"/>
              </a:lnSpc>
              <a:spcBef>
                <a:spcPts val="0"/>
              </a:spcBef>
              <a:spcAft>
                <a:spcPts val="0"/>
              </a:spcAft>
              <a:buSzPts val="13100"/>
              <a:buNone/>
              <a:defRPr sz="13100"/>
            </a:lvl6pPr>
            <a:lvl7pPr lvl="6" algn="ctr" rtl="0">
              <a:lnSpc>
                <a:spcPct val="100000"/>
              </a:lnSpc>
              <a:spcBef>
                <a:spcPts val="0"/>
              </a:spcBef>
              <a:spcAft>
                <a:spcPts val="0"/>
              </a:spcAft>
              <a:buSzPts val="13100"/>
              <a:buNone/>
              <a:defRPr sz="13100"/>
            </a:lvl7pPr>
            <a:lvl8pPr lvl="7" algn="ctr" rtl="0">
              <a:lnSpc>
                <a:spcPct val="100000"/>
              </a:lnSpc>
              <a:spcBef>
                <a:spcPts val="0"/>
              </a:spcBef>
              <a:spcAft>
                <a:spcPts val="0"/>
              </a:spcAft>
              <a:buSzPts val="13100"/>
              <a:buNone/>
              <a:defRPr sz="13100"/>
            </a:lvl8pPr>
            <a:lvl9pPr lvl="8" algn="ctr" rtl="0">
              <a:lnSpc>
                <a:spcPct val="100000"/>
              </a:lnSpc>
              <a:spcBef>
                <a:spcPts val="0"/>
              </a:spcBef>
              <a:spcAft>
                <a:spcPts val="0"/>
              </a:spcAft>
              <a:buSzPts val="13100"/>
              <a:buNone/>
              <a:defRPr sz="13100"/>
            </a:lvl9pPr>
          </a:lstStyle>
          <a:p>
            <a:endParaRPr/>
          </a:p>
        </p:txBody>
      </p:sp>
      <p:sp>
        <p:nvSpPr>
          <p:cNvPr id="39" name="Google Shape;39;p9"/>
          <p:cNvSpPr txBox="1">
            <a:spLocks noGrp="1"/>
          </p:cNvSpPr>
          <p:nvPr>
            <p:ph type="body" idx="2"/>
          </p:nvPr>
        </p:nvSpPr>
        <p:spPr>
          <a:xfrm>
            <a:off x="17782200" y="6178773"/>
            <a:ext cx="13813200" cy="31531500"/>
          </a:xfrm>
          <a:prstGeom prst="rect">
            <a:avLst/>
          </a:prstGeom>
        </p:spPr>
        <p:txBody>
          <a:bodyPr spcFirstLastPara="1" wrap="square" lIns="563900" tIns="563900" rIns="563900" bIns="563900" anchor="ctr"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40" name="Google Shape;40;p9"/>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22120" y="36100907"/>
            <a:ext cx="21595800" cy="5163600"/>
          </a:xfrm>
          <a:prstGeom prst="rect">
            <a:avLst/>
          </a:prstGeom>
        </p:spPr>
        <p:txBody>
          <a:bodyPr spcFirstLastPara="1" wrap="square" lIns="563900" tIns="563900" rIns="563900" bIns="563900" anchor="ctr" anchorCtr="0">
            <a:normAutofit/>
          </a:bodyPr>
          <a:lstStyle>
            <a:lvl1pPr marL="457200" lvl="0" indent="-228600" rtl="0">
              <a:lnSpc>
                <a:spcPct val="100000"/>
              </a:lnSpc>
              <a:spcBef>
                <a:spcPts val="0"/>
              </a:spcBef>
              <a:spcAft>
                <a:spcPts val="0"/>
              </a:spcAft>
              <a:buSzPts val="11000"/>
              <a:buNone/>
              <a:defRPr/>
            </a:lvl1pPr>
          </a:lstStyle>
          <a:p>
            <a:endParaRPr/>
          </a:p>
        </p:txBody>
      </p:sp>
      <p:sp>
        <p:nvSpPr>
          <p:cNvPr id="43" name="Google Shape;43;p10"/>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22120" y="3797547"/>
            <a:ext cx="30674100" cy="4887000"/>
          </a:xfrm>
          <a:prstGeom prst="rect">
            <a:avLst/>
          </a:prstGeom>
          <a:noFill/>
          <a:ln>
            <a:noFill/>
          </a:ln>
        </p:spPr>
        <p:txBody>
          <a:bodyPr spcFirstLastPara="1" wrap="square" lIns="563900" tIns="563900" rIns="563900" bIns="563900" anchor="t" anchorCtr="0">
            <a:normAutofit/>
          </a:bodyPr>
          <a:lstStyle>
            <a:lvl1pPr lvl="0" rtl="0">
              <a:spcBef>
                <a:spcPts val="0"/>
              </a:spcBef>
              <a:spcAft>
                <a:spcPts val="0"/>
              </a:spcAft>
              <a:buClr>
                <a:schemeClr val="dk1"/>
              </a:buClr>
              <a:buSzPts val="17300"/>
              <a:buNone/>
              <a:defRPr sz="17300">
                <a:solidFill>
                  <a:schemeClr val="dk1"/>
                </a:solidFill>
              </a:defRPr>
            </a:lvl1pPr>
            <a:lvl2pPr lvl="1" rtl="0">
              <a:spcBef>
                <a:spcPts val="0"/>
              </a:spcBef>
              <a:spcAft>
                <a:spcPts val="0"/>
              </a:spcAft>
              <a:buClr>
                <a:schemeClr val="dk1"/>
              </a:buClr>
              <a:buSzPts val="17300"/>
              <a:buNone/>
              <a:defRPr sz="17300">
                <a:solidFill>
                  <a:schemeClr val="dk1"/>
                </a:solidFill>
              </a:defRPr>
            </a:lvl2pPr>
            <a:lvl3pPr lvl="2" rtl="0">
              <a:spcBef>
                <a:spcPts val="0"/>
              </a:spcBef>
              <a:spcAft>
                <a:spcPts val="0"/>
              </a:spcAft>
              <a:buClr>
                <a:schemeClr val="dk1"/>
              </a:buClr>
              <a:buSzPts val="17300"/>
              <a:buNone/>
              <a:defRPr sz="17300">
                <a:solidFill>
                  <a:schemeClr val="dk1"/>
                </a:solidFill>
              </a:defRPr>
            </a:lvl3pPr>
            <a:lvl4pPr lvl="3" rtl="0">
              <a:spcBef>
                <a:spcPts val="0"/>
              </a:spcBef>
              <a:spcAft>
                <a:spcPts val="0"/>
              </a:spcAft>
              <a:buClr>
                <a:schemeClr val="dk1"/>
              </a:buClr>
              <a:buSzPts val="17300"/>
              <a:buNone/>
              <a:defRPr sz="17300">
                <a:solidFill>
                  <a:schemeClr val="dk1"/>
                </a:solidFill>
              </a:defRPr>
            </a:lvl4pPr>
            <a:lvl5pPr lvl="4" rtl="0">
              <a:spcBef>
                <a:spcPts val="0"/>
              </a:spcBef>
              <a:spcAft>
                <a:spcPts val="0"/>
              </a:spcAft>
              <a:buClr>
                <a:schemeClr val="dk1"/>
              </a:buClr>
              <a:buSzPts val="17300"/>
              <a:buNone/>
              <a:defRPr sz="17300">
                <a:solidFill>
                  <a:schemeClr val="dk1"/>
                </a:solidFill>
              </a:defRPr>
            </a:lvl5pPr>
            <a:lvl6pPr lvl="5" rtl="0">
              <a:spcBef>
                <a:spcPts val="0"/>
              </a:spcBef>
              <a:spcAft>
                <a:spcPts val="0"/>
              </a:spcAft>
              <a:buClr>
                <a:schemeClr val="dk1"/>
              </a:buClr>
              <a:buSzPts val="17300"/>
              <a:buNone/>
              <a:defRPr sz="17300">
                <a:solidFill>
                  <a:schemeClr val="dk1"/>
                </a:solidFill>
              </a:defRPr>
            </a:lvl6pPr>
            <a:lvl7pPr lvl="6" rtl="0">
              <a:spcBef>
                <a:spcPts val="0"/>
              </a:spcBef>
              <a:spcAft>
                <a:spcPts val="0"/>
              </a:spcAft>
              <a:buClr>
                <a:schemeClr val="dk1"/>
              </a:buClr>
              <a:buSzPts val="17300"/>
              <a:buNone/>
              <a:defRPr sz="17300">
                <a:solidFill>
                  <a:schemeClr val="dk1"/>
                </a:solidFill>
              </a:defRPr>
            </a:lvl7pPr>
            <a:lvl8pPr lvl="7" rtl="0">
              <a:spcBef>
                <a:spcPts val="0"/>
              </a:spcBef>
              <a:spcAft>
                <a:spcPts val="0"/>
              </a:spcAft>
              <a:buClr>
                <a:schemeClr val="dk1"/>
              </a:buClr>
              <a:buSzPts val="17300"/>
              <a:buNone/>
              <a:defRPr sz="17300">
                <a:solidFill>
                  <a:schemeClr val="dk1"/>
                </a:solidFill>
              </a:defRPr>
            </a:lvl8pPr>
            <a:lvl9pPr lvl="8" rtl="0">
              <a:spcBef>
                <a:spcPts val="0"/>
              </a:spcBef>
              <a:spcAft>
                <a:spcPts val="0"/>
              </a:spcAft>
              <a:buClr>
                <a:schemeClr val="dk1"/>
              </a:buClr>
              <a:buSzPts val="17300"/>
              <a:buNone/>
              <a:defRPr sz="17300">
                <a:solidFill>
                  <a:schemeClr val="dk1"/>
                </a:solidFill>
              </a:defRPr>
            </a:lvl9pPr>
          </a:lstStyle>
          <a:p>
            <a:endParaRPr/>
          </a:p>
        </p:txBody>
      </p:sp>
      <p:sp>
        <p:nvSpPr>
          <p:cNvPr id="7" name="Google Shape;7;p1"/>
          <p:cNvSpPr txBox="1">
            <a:spLocks noGrp="1"/>
          </p:cNvSpPr>
          <p:nvPr>
            <p:ph type="body" idx="1"/>
          </p:nvPr>
        </p:nvSpPr>
        <p:spPr>
          <a:xfrm>
            <a:off x="1122120" y="9834453"/>
            <a:ext cx="30674100" cy="29153400"/>
          </a:xfrm>
          <a:prstGeom prst="rect">
            <a:avLst/>
          </a:prstGeom>
          <a:noFill/>
          <a:ln>
            <a:noFill/>
          </a:ln>
        </p:spPr>
        <p:txBody>
          <a:bodyPr spcFirstLastPara="1" wrap="square" lIns="563900" tIns="563900" rIns="563900" bIns="563900" anchor="t" anchorCtr="0">
            <a:normAutofit/>
          </a:bodyPr>
          <a:lstStyle>
            <a:lvl1pPr marL="457200" lvl="0" indent="-927100" rtl="0">
              <a:lnSpc>
                <a:spcPct val="115000"/>
              </a:lnSpc>
              <a:spcBef>
                <a:spcPts val="0"/>
              </a:spcBef>
              <a:spcAft>
                <a:spcPts val="0"/>
              </a:spcAft>
              <a:buClr>
                <a:schemeClr val="dk2"/>
              </a:buClr>
              <a:buSzPts val="11000"/>
              <a:buChar char="●"/>
              <a:defRPr sz="11000">
                <a:solidFill>
                  <a:schemeClr val="dk2"/>
                </a:solidFill>
              </a:defRPr>
            </a:lvl1pPr>
            <a:lvl2pPr marL="914400" lvl="1" indent="-762000" rtl="0">
              <a:lnSpc>
                <a:spcPct val="115000"/>
              </a:lnSpc>
              <a:spcBef>
                <a:spcPts val="0"/>
              </a:spcBef>
              <a:spcAft>
                <a:spcPts val="0"/>
              </a:spcAft>
              <a:buClr>
                <a:schemeClr val="dk2"/>
              </a:buClr>
              <a:buSzPts val="8400"/>
              <a:buChar char="○"/>
              <a:defRPr sz="8400">
                <a:solidFill>
                  <a:schemeClr val="dk2"/>
                </a:solidFill>
              </a:defRPr>
            </a:lvl2pPr>
            <a:lvl3pPr marL="1371600" lvl="2" indent="-762000" rtl="0">
              <a:lnSpc>
                <a:spcPct val="115000"/>
              </a:lnSpc>
              <a:spcBef>
                <a:spcPts val="0"/>
              </a:spcBef>
              <a:spcAft>
                <a:spcPts val="0"/>
              </a:spcAft>
              <a:buClr>
                <a:schemeClr val="dk2"/>
              </a:buClr>
              <a:buSzPts val="8400"/>
              <a:buChar char="■"/>
              <a:defRPr sz="8400">
                <a:solidFill>
                  <a:schemeClr val="dk2"/>
                </a:solidFill>
              </a:defRPr>
            </a:lvl3pPr>
            <a:lvl4pPr marL="1828800" lvl="3" indent="-762000" rtl="0">
              <a:lnSpc>
                <a:spcPct val="115000"/>
              </a:lnSpc>
              <a:spcBef>
                <a:spcPts val="0"/>
              </a:spcBef>
              <a:spcAft>
                <a:spcPts val="0"/>
              </a:spcAft>
              <a:buClr>
                <a:schemeClr val="dk2"/>
              </a:buClr>
              <a:buSzPts val="8400"/>
              <a:buChar char="●"/>
              <a:defRPr sz="8400">
                <a:solidFill>
                  <a:schemeClr val="dk2"/>
                </a:solidFill>
              </a:defRPr>
            </a:lvl4pPr>
            <a:lvl5pPr marL="2286000" lvl="4" indent="-762000" rtl="0">
              <a:lnSpc>
                <a:spcPct val="115000"/>
              </a:lnSpc>
              <a:spcBef>
                <a:spcPts val="0"/>
              </a:spcBef>
              <a:spcAft>
                <a:spcPts val="0"/>
              </a:spcAft>
              <a:buClr>
                <a:schemeClr val="dk2"/>
              </a:buClr>
              <a:buSzPts val="8400"/>
              <a:buChar char="○"/>
              <a:defRPr sz="8400">
                <a:solidFill>
                  <a:schemeClr val="dk2"/>
                </a:solidFill>
              </a:defRPr>
            </a:lvl5pPr>
            <a:lvl6pPr marL="2743200" lvl="5" indent="-762000" rtl="0">
              <a:lnSpc>
                <a:spcPct val="115000"/>
              </a:lnSpc>
              <a:spcBef>
                <a:spcPts val="0"/>
              </a:spcBef>
              <a:spcAft>
                <a:spcPts val="0"/>
              </a:spcAft>
              <a:buClr>
                <a:schemeClr val="dk2"/>
              </a:buClr>
              <a:buSzPts val="8400"/>
              <a:buChar char="■"/>
              <a:defRPr sz="8400">
                <a:solidFill>
                  <a:schemeClr val="dk2"/>
                </a:solidFill>
              </a:defRPr>
            </a:lvl6pPr>
            <a:lvl7pPr marL="3200400" lvl="6" indent="-762000" rtl="0">
              <a:lnSpc>
                <a:spcPct val="115000"/>
              </a:lnSpc>
              <a:spcBef>
                <a:spcPts val="0"/>
              </a:spcBef>
              <a:spcAft>
                <a:spcPts val="0"/>
              </a:spcAft>
              <a:buClr>
                <a:schemeClr val="dk2"/>
              </a:buClr>
              <a:buSzPts val="8400"/>
              <a:buChar char="●"/>
              <a:defRPr sz="8400">
                <a:solidFill>
                  <a:schemeClr val="dk2"/>
                </a:solidFill>
              </a:defRPr>
            </a:lvl7pPr>
            <a:lvl8pPr marL="3657600" lvl="7" indent="-762000" rtl="0">
              <a:lnSpc>
                <a:spcPct val="115000"/>
              </a:lnSpc>
              <a:spcBef>
                <a:spcPts val="0"/>
              </a:spcBef>
              <a:spcAft>
                <a:spcPts val="0"/>
              </a:spcAft>
              <a:buClr>
                <a:schemeClr val="dk2"/>
              </a:buClr>
              <a:buSzPts val="8400"/>
              <a:buChar char="○"/>
              <a:defRPr sz="8400">
                <a:solidFill>
                  <a:schemeClr val="dk2"/>
                </a:solidFill>
              </a:defRPr>
            </a:lvl8pPr>
            <a:lvl9pPr marL="4114800" lvl="8" indent="-762000" rtl="0">
              <a:lnSpc>
                <a:spcPct val="115000"/>
              </a:lnSpc>
              <a:spcBef>
                <a:spcPts val="0"/>
              </a:spcBef>
              <a:spcAft>
                <a:spcPts val="0"/>
              </a:spcAft>
              <a:buClr>
                <a:schemeClr val="dk2"/>
              </a:buClr>
              <a:buSzPts val="8400"/>
              <a:buChar char="■"/>
              <a:defRPr sz="8400">
                <a:solidFill>
                  <a:schemeClr val="dk2"/>
                </a:solidFill>
              </a:defRPr>
            </a:lvl9pPr>
          </a:lstStyle>
          <a:p>
            <a:endParaRPr/>
          </a:p>
        </p:txBody>
      </p:sp>
      <p:sp>
        <p:nvSpPr>
          <p:cNvPr id="8" name="Google Shape;8;p1"/>
          <p:cNvSpPr txBox="1">
            <a:spLocks noGrp="1"/>
          </p:cNvSpPr>
          <p:nvPr>
            <p:ph type="sldNum" idx="12"/>
          </p:nvPr>
        </p:nvSpPr>
        <p:spPr>
          <a:xfrm>
            <a:off x="30500848" y="39792783"/>
            <a:ext cx="1975200" cy="3358800"/>
          </a:xfrm>
          <a:prstGeom prst="rect">
            <a:avLst/>
          </a:prstGeom>
          <a:noFill/>
          <a:ln>
            <a:noFill/>
          </a:ln>
        </p:spPr>
        <p:txBody>
          <a:bodyPr spcFirstLastPara="1" wrap="square" lIns="563900" tIns="563900" rIns="563900" bIns="563900" anchor="ctr" anchorCtr="0">
            <a:normAutofit/>
          </a:bodyPr>
          <a:lstStyle>
            <a:lvl1pPr lvl="0" algn="r" rtl="0">
              <a:buNone/>
              <a:defRPr sz="6300">
                <a:solidFill>
                  <a:schemeClr val="dk2"/>
                </a:solidFill>
              </a:defRPr>
            </a:lvl1pPr>
            <a:lvl2pPr lvl="1" algn="r" rtl="0">
              <a:buNone/>
              <a:defRPr sz="6300">
                <a:solidFill>
                  <a:schemeClr val="dk2"/>
                </a:solidFill>
              </a:defRPr>
            </a:lvl2pPr>
            <a:lvl3pPr lvl="2" algn="r" rtl="0">
              <a:buNone/>
              <a:defRPr sz="6300">
                <a:solidFill>
                  <a:schemeClr val="dk2"/>
                </a:solidFill>
              </a:defRPr>
            </a:lvl3pPr>
            <a:lvl4pPr lvl="3" algn="r" rtl="0">
              <a:buNone/>
              <a:defRPr sz="6300">
                <a:solidFill>
                  <a:schemeClr val="dk2"/>
                </a:solidFill>
              </a:defRPr>
            </a:lvl4pPr>
            <a:lvl5pPr lvl="4" algn="r" rtl="0">
              <a:buNone/>
              <a:defRPr sz="6300">
                <a:solidFill>
                  <a:schemeClr val="dk2"/>
                </a:solidFill>
              </a:defRPr>
            </a:lvl5pPr>
            <a:lvl6pPr lvl="5" algn="r" rtl="0">
              <a:buNone/>
              <a:defRPr sz="6300">
                <a:solidFill>
                  <a:schemeClr val="dk2"/>
                </a:solidFill>
              </a:defRPr>
            </a:lvl6pPr>
            <a:lvl7pPr lvl="6" algn="r" rtl="0">
              <a:buNone/>
              <a:defRPr sz="6300">
                <a:solidFill>
                  <a:schemeClr val="dk2"/>
                </a:solidFill>
              </a:defRPr>
            </a:lvl7pPr>
            <a:lvl8pPr lvl="7" algn="r" rtl="0">
              <a:buNone/>
              <a:defRPr sz="6300">
                <a:solidFill>
                  <a:schemeClr val="dk2"/>
                </a:solidFill>
              </a:defRPr>
            </a:lvl8pPr>
            <a:lvl9pPr lvl="8" algn="r" rtl="0">
              <a:buNone/>
              <a:defRPr sz="6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svg"/><Relationship Id="rId26" Type="http://schemas.openxmlformats.org/officeDocument/2006/relationships/image" Target="../media/image22.svg"/><Relationship Id="rId39" Type="http://schemas.openxmlformats.org/officeDocument/2006/relationships/image" Target="../media/image35.svg"/><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50" Type="http://schemas.openxmlformats.org/officeDocument/2006/relationships/image" Target="../media/image46.svg"/><Relationship Id="rId55" Type="http://schemas.openxmlformats.org/officeDocument/2006/relationships/image" Target="../media/image51.png"/><Relationship Id="rId7" Type="http://schemas.openxmlformats.org/officeDocument/2006/relationships/hyperlink" Target="https://doi.org/10.21769/BIOPROTOC.2124" TargetMode="External"/><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svg"/><Relationship Id="rId38" Type="http://schemas.openxmlformats.org/officeDocument/2006/relationships/image" Target="../media/image34.png"/><Relationship Id="rId46" Type="http://schemas.openxmlformats.org/officeDocument/2006/relationships/image" Target="../media/image42.svg"/><Relationship Id="rId2" Type="http://schemas.openxmlformats.org/officeDocument/2006/relationships/notesSlide" Target="../notesSlides/notesSlide1.xml"/><Relationship Id="rId16" Type="http://schemas.openxmlformats.org/officeDocument/2006/relationships/image" Target="../media/image12.svg"/><Relationship Id="rId20" Type="http://schemas.openxmlformats.org/officeDocument/2006/relationships/image" Target="../media/image16.svg"/><Relationship Id="rId29" Type="http://schemas.openxmlformats.org/officeDocument/2006/relationships/image" Target="../media/image25.svg"/><Relationship Id="rId41" Type="http://schemas.openxmlformats.org/officeDocument/2006/relationships/image" Target="../media/image37.svg"/><Relationship Id="rId54" Type="http://schemas.openxmlformats.org/officeDocument/2006/relationships/image" Target="../media/image50.svg"/><Relationship Id="rId1" Type="http://schemas.openxmlformats.org/officeDocument/2006/relationships/slideLayout" Target="../slideLayouts/slideLayout11.xml"/><Relationship Id="rId6" Type="http://schemas.openxmlformats.org/officeDocument/2006/relationships/hyperlink" Target="https://doi.org/10.3389/FIMMU.2022.1029167" TargetMode="External"/><Relationship Id="rId11" Type="http://schemas.openxmlformats.org/officeDocument/2006/relationships/image" Target="../media/image7.png"/><Relationship Id="rId24" Type="http://schemas.openxmlformats.org/officeDocument/2006/relationships/image" Target="../media/image20.svg"/><Relationship Id="rId32" Type="http://schemas.openxmlformats.org/officeDocument/2006/relationships/image" Target="../media/image28.png"/><Relationship Id="rId37" Type="http://schemas.openxmlformats.org/officeDocument/2006/relationships/image" Target="../media/image33.svg"/><Relationship Id="rId40" Type="http://schemas.openxmlformats.org/officeDocument/2006/relationships/image" Target="../media/image36.png"/><Relationship Id="rId45" Type="http://schemas.openxmlformats.org/officeDocument/2006/relationships/image" Target="../media/image41.png"/><Relationship Id="rId53" Type="http://schemas.openxmlformats.org/officeDocument/2006/relationships/image" Target="../media/image49.png"/><Relationship Id="rId58" Type="http://schemas.openxmlformats.org/officeDocument/2006/relationships/image" Target="../media/image54.sv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png"/><Relationship Id="rId36" Type="http://schemas.openxmlformats.org/officeDocument/2006/relationships/image" Target="../media/image32.png"/><Relationship Id="rId49" Type="http://schemas.openxmlformats.org/officeDocument/2006/relationships/image" Target="../media/image45.png"/><Relationship Id="rId57" Type="http://schemas.openxmlformats.org/officeDocument/2006/relationships/image" Target="../media/image53.png"/><Relationship Id="rId10" Type="http://schemas.openxmlformats.org/officeDocument/2006/relationships/image" Target="../media/image6.svg"/><Relationship Id="rId19" Type="http://schemas.openxmlformats.org/officeDocument/2006/relationships/image" Target="../media/image15.png"/><Relationship Id="rId31" Type="http://schemas.openxmlformats.org/officeDocument/2006/relationships/image" Target="../media/image27.svg"/><Relationship Id="rId44" Type="http://schemas.openxmlformats.org/officeDocument/2006/relationships/image" Target="../media/image40.png"/><Relationship Id="rId52" Type="http://schemas.openxmlformats.org/officeDocument/2006/relationships/image" Target="../media/image48.sv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svg"/><Relationship Id="rId27" Type="http://schemas.openxmlformats.org/officeDocument/2006/relationships/image" Target="../media/image23.png"/><Relationship Id="rId30" Type="http://schemas.openxmlformats.org/officeDocument/2006/relationships/image" Target="../media/image26.png"/><Relationship Id="rId35" Type="http://schemas.openxmlformats.org/officeDocument/2006/relationships/image" Target="../media/image31.svg"/><Relationship Id="rId43" Type="http://schemas.openxmlformats.org/officeDocument/2006/relationships/image" Target="../media/image39.svg"/><Relationship Id="rId48" Type="http://schemas.openxmlformats.org/officeDocument/2006/relationships/image" Target="../media/image44.svg"/><Relationship Id="rId56" Type="http://schemas.openxmlformats.org/officeDocument/2006/relationships/image" Target="../media/image52.svg"/><Relationship Id="rId8" Type="http://schemas.openxmlformats.org/officeDocument/2006/relationships/image" Target="../media/image4.jpeg"/><Relationship Id="rId51" Type="http://schemas.openxmlformats.org/officeDocument/2006/relationships/image" Target="../media/image47.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153" name="Group 152">
            <a:extLst>
              <a:ext uri="{FF2B5EF4-FFF2-40B4-BE49-F238E27FC236}">
                <a16:creationId xmlns:a16="http://schemas.microsoft.com/office/drawing/2014/main" id="{0266DBAC-F7D4-01E7-8B18-3312071CCD6F}"/>
              </a:ext>
            </a:extLst>
          </p:cNvPr>
          <p:cNvGrpSpPr/>
          <p:nvPr/>
        </p:nvGrpSpPr>
        <p:grpSpPr>
          <a:xfrm>
            <a:off x="11014740" y="40587637"/>
            <a:ext cx="12444052" cy="3229054"/>
            <a:chOff x="11098010" y="40418373"/>
            <a:chExt cx="12444052" cy="3229054"/>
          </a:xfrm>
        </p:grpSpPr>
        <p:sp>
          <p:nvSpPr>
            <p:cNvPr id="137" name="Rectangle 136">
              <a:extLst>
                <a:ext uri="{FF2B5EF4-FFF2-40B4-BE49-F238E27FC236}">
                  <a16:creationId xmlns:a16="http://schemas.microsoft.com/office/drawing/2014/main" id="{AA15B3CD-6C6F-5F17-01E2-8BF925F9294D}"/>
                </a:ext>
              </a:extLst>
            </p:cNvPr>
            <p:cNvSpPr/>
            <p:nvPr/>
          </p:nvSpPr>
          <p:spPr>
            <a:xfrm>
              <a:off x="11127726" y="42978407"/>
              <a:ext cx="12414336" cy="66902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Rectangle 134">
              <a:extLst>
                <a:ext uri="{FF2B5EF4-FFF2-40B4-BE49-F238E27FC236}">
                  <a16:creationId xmlns:a16="http://schemas.microsoft.com/office/drawing/2014/main" id="{78C0C2DA-6C40-172D-7864-DF7E54921DA4}"/>
                </a:ext>
              </a:extLst>
            </p:cNvPr>
            <p:cNvSpPr/>
            <p:nvPr/>
          </p:nvSpPr>
          <p:spPr>
            <a:xfrm>
              <a:off x="11112868" y="42154786"/>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133">
              <a:extLst>
                <a:ext uri="{FF2B5EF4-FFF2-40B4-BE49-F238E27FC236}">
                  <a16:creationId xmlns:a16="http://schemas.microsoft.com/office/drawing/2014/main" id="{92E457EA-9793-304C-7A94-2D6ACCE203F1}"/>
                </a:ext>
              </a:extLst>
            </p:cNvPr>
            <p:cNvSpPr/>
            <p:nvPr/>
          </p:nvSpPr>
          <p:spPr>
            <a:xfrm>
              <a:off x="11098010" y="41297395"/>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a:extLst>
                <a:ext uri="{FF2B5EF4-FFF2-40B4-BE49-F238E27FC236}">
                  <a16:creationId xmlns:a16="http://schemas.microsoft.com/office/drawing/2014/main" id="{867DBBE3-B953-641D-7508-7646702CAC0A}"/>
                </a:ext>
              </a:extLst>
            </p:cNvPr>
            <p:cNvSpPr/>
            <p:nvPr/>
          </p:nvSpPr>
          <p:spPr>
            <a:xfrm>
              <a:off x="11112868" y="40418373"/>
              <a:ext cx="12399478"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2" name="Rectangle 131">
            <a:extLst>
              <a:ext uri="{FF2B5EF4-FFF2-40B4-BE49-F238E27FC236}">
                <a16:creationId xmlns:a16="http://schemas.microsoft.com/office/drawing/2014/main" id="{6AEA99DF-9BF4-464F-02B3-5C701632B8BE}"/>
              </a:ext>
            </a:extLst>
          </p:cNvPr>
          <p:cNvSpPr/>
          <p:nvPr/>
        </p:nvSpPr>
        <p:spPr>
          <a:xfrm>
            <a:off x="12807531" y="7806103"/>
            <a:ext cx="8850414" cy="21887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130">
            <a:extLst>
              <a:ext uri="{FF2B5EF4-FFF2-40B4-BE49-F238E27FC236}">
                <a16:creationId xmlns:a16="http://schemas.microsoft.com/office/drawing/2014/main" id="{2027D48A-F1C7-1686-551D-DD7F424F1489}"/>
              </a:ext>
            </a:extLst>
          </p:cNvPr>
          <p:cNvSpPr/>
          <p:nvPr/>
        </p:nvSpPr>
        <p:spPr>
          <a:xfrm>
            <a:off x="12767641" y="7040300"/>
            <a:ext cx="8850414" cy="70813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ectangle 129">
            <a:extLst>
              <a:ext uri="{FF2B5EF4-FFF2-40B4-BE49-F238E27FC236}">
                <a16:creationId xmlns:a16="http://schemas.microsoft.com/office/drawing/2014/main" id="{884D29FA-7F2A-3136-509C-B01049704BC1}"/>
              </a:ext>
            </a:extLst>
          </p:cNvPr>
          <p:cNvSpPr/>
          <p:nvPr/>
        </p:nvSpPr>
        <p:spPr>
          <a:xfrm>
            <a:off x="12767641" y="6244175"/>
            <a:ext cx="8850414" cy="75557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a:extLst>
              <a:ext uri="{FF2B5EF4-FFF2-40B4-BE49-F238E27FC236}">
                <a16:creationId xmlns:a16="http://schemas.microsoft.com/office/drawing/2014/main" id="{3FB6E37B-2DED-31B2-CD67-341C177C84E9}"/>
              </a:ext>
            </a:extLst>
          </p:cNvPr>
          <p:cNvSpPr/>
          <p:nvPr/>
        </p:nvSpPr>
        <p:spPr>
          <a:xfrm>
            <a:off x="326749" y="12900079"/>
            <a:ext cx="11551795" cy="11464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id="{88413285-6770-41E6-1256-8E6B6236817F}"/>
              </a:ext>
            </a:extLst>
          </p:cNvPr>
          <p:cNvSpPr/>
          <p:nvPr/>
        </p:nvSpPr>
        <p:spPr>
          <a:xfrm>
            <a:off x="286901" y="11730528"/>
            <a:ext cx="11591643" cy="887167"/>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3"/>
          <a:srcRect b="11119"/>
          <a:stretch/>
        </p:blipFill>
        <p:spPr>
          <a:xfrm>
            <a:off x="19755043" y="16447175"/>
            <a:ext cx="11443734" cy="6373099"/>
          </a:xfrm>
          <a:prstGeom prst="rect">
            <a:avLst/>
          </a:prstGeom>
        </p:spPr>
      </p:pic>
      <p:sp>
        <p:nvSpPr>
          <p:cNvPr id="56" name="Google Shape;56;p13"/>
          <p:cNvSpPr/>
          <p:nvPr/>
        </p:nvSpPr>
        <p:spPr>
          <a:xfrm>
            <a:off x="0" y="1"/>
            <a:ext cx="32918399" cy="5007216"/>
          </a:xfrm>
          <a:prstGeom prst="rect">
            <a:avLst/>
          </a:prstGeom>
          <a:solidFill>
            <a:srgbClr val="00808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dirty="0">
                <a:solidFill>
                  <a:srgbClr val="FFFFFF"/>
                </a:solidFill>
                <a:latin typeface="Times New Roman"/>
                <a:ea typeface="Times New Roman"/>
                <a:cs typeface="Times New Roman"/>
                <a:sym typeface="Times New Roman"/>
              </a:rPr>
              <a:t>Anmol Singh, </a:t>
            </a:r>
            <a:r>
              <a:rPr lang="en-US" sz="3600" dirty="0">
                <a:solidFill>
                  <a:srgbClr val="FFFFFF"/>
                </a:solidFill>
                <a:latin typeface="Times New Roman"/>
                <a:ea typeface="Times New Roman"/>
                <a:cs typeface="Times New Roman"/>
                <a:sym typeface="Times New Roman"/>
              </a:rPr>
              <a:t>Subhashini Srinivasan,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4">
            <a:alphaModFix/>
          </a:blip>
          <a:srcRect l="8166" r="13161"/>
          <a:stretch/>
        </p:blipFill>
        <p:spPr>
          <a:xfrm>
            <a:off x="28068094" y="2929067"/>
            <a:ext cx="4812093" cy="2043545"/>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213087" y="5275625"/>
            <a:ext cx="12210546"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359865" y="41567550"/>
            <a:ext cx="10467683" cy="698728"/>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136167" cy="785744"/>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056967" cy="9066000"/>
          </a:xfrm>
          <a:prstGeom prst="rect">
            <a:avLst/>
          </a:prstGeom>
          <a:noFill/>
          <a:ln>
            <a:noFill/>
          </a:ln>
        </p:spPr>
        <p:txBody>
          <a:bodyPr spcFirstLastPara="1" wrap="square" lIns="91425" tIns="91425" rIns="91425" bIns="91425" anchor="t" anchorCtr="0">
            <a:noAutofit/>
          </a:bodyPr>
          <a:lstStyle/>
          <a:p>
            <a:pPr marL="434975" lvl="0" indent="-342900" algn="just" rtl="0">
              <a:spcBef>
                <a:spcPts val="0"/>
              </a:spcBef>
              <a:spcAft>
                <a:spcPts val="0"/>
              </a:spcAft>
              <a:buFont typeface="Arial" panose="020B0604020202020204" pitchFamily="34" charset="0"/>
              <a:buChar char="•"/>
            </a:pPr>
            <a:r>
              <a:rPr lang="en-IN" sz="2400" dirty="0">
                <a:solidFill>
                  <a:schemeClr val="dk1"/>
                </a:solidFill>
                <a:latin typeface="+mn-lt"/>
              </a:rPr>
              <a:t>Affinity maturation (AM) in B-cells occurs via Somatic Hypermutations (SHM). </a:t>
            </a:r>
          </a:p>
          <a:p>
            <a:pPr marL="434975" lvl="0" indent="-342900" algn="just" rtl="0">
              <a:spcBef>
                <a:spcPts val="0"/>
              </a:spcBef>
              <a:spcAft>
                <a:spcPts val="0"/>
              </a:spcAft>
              <a:buFont typeface="Arial" panose="020B0604020202020204" pitchFamily="34" charset="0"/>
              <a:buChar char="•"/>
            </a:pPr>
            <a:r>
              <a:rPr lang="en-IN" sz="2400" dirty="0">
                <a:solidFill>
                  <a:schemeClr val="dk1"/>
                </a:solidFill>
                <a:latin typeface="+mn-lt"/>
              </a:rPr>
              <a:t>We express the biological process of AM as a Markov decision process (MDP), creating a RL model of SHM. </a:t>
            </a:r>
          </a:p>
          <a:p>
            <a:pPr marL="92075" lvl="0" algn="just" rtl="0">
              <a:spcBef>
                <a:spcPts val="0"/>
              </a:spcBef>
              <a:spcAft>
                <a:spcPts val="0"/>
              </a:spcAft>
            </a:pPr>
            <a:r>
              <a:rPr lang="en-IN" sz="2400" b="1" dirty="0">
                <a:solidFill>
                  <a:schemeClr val="dk1"/>
                </a:solidFill>
                <a:latin typeface="+mn-lt"/>
              </a:rPr>
              <a:t>Model Assumptions</a:t>
            </a:r>
            <a:r>
              <a:rPr lang="en-IN" sz="2400" dirty="0">
                <a:solidFill>
                  <a:schemeClr val="dk1"/>
                </a:solidFill>
                <a:latin typeface="+mn-lt"/>
              </a:rPr>
              <a:t>: </a:t>
            </a:r>
          </a:p>
          <a:p>
            <a:pPr marL="434975" lvl="1" indent="-342900" algn="just">
              <a:buFont typeface="Arial" panose="020B0604020202020204" pitchFamily="34" charset="0"/>
              <a:buChar char="•"/>
            </a:pPr>
            <a:r>
              <a:rPr lang="en-US" sz="2400" dirty="0">
                <a:solidFill>
                  <a:schemeClr val="dk1"/>
                </a:solidFill>
                <a:latin typeface="+mn-lt"/>
              </a:rPr>
              <a:t>The </a:t>
            </a:r>
            <a:r>
              <a:rPr lang="en-US" sz="2400" i="1" dirty="0">
                <a:solidFill>
                  <a:schemeClr val="dk1"/>
                </a:solidFill>
                <a:latin typeface="+mn-lt"/>
              </a:rPr>
              <a:t>relative configuration of PD1-Pembro complex remains the same irrespective of the type of amino acids mutations</a:t>
            </a:r>
            <a:r>
              <a:rPr lang="en-US" sz="2400" dirty="0">
                <a:solidFill>
                  <a:schemeClr val="dk1"/>
                </a:solidFill>
                <a:latin typeface="+mn-lt"/>
              </a:rPr>
              <a:t> at the 17 positions</a:t>
            </a:r>
          </a:p>
          <a:p>
            <a:pPr marL="434975" lvl="0" indent="-342900" algn="just" rtl="0">
              <a:spcBef>
                <a:spcPts val="0"/>
              </a:spcBef>
              <a:spcAft>
                <a:spcPts val="0"/>
              </a:spcAft>
              <a:buFont typeface="Arial" panose="020B0604020202020204" pitchFamily="34" charset="0"/>
              <a:buChar char="•"/>
            </a:pPr>
            <a:r>
              <a:rPr lang="en-US" sz="2400" dirty="0">
                <a:solidFill>
                  <a:schemeClr val="dk1"/>
                </a:solidFill>
                <a:latin typeface="+mn-lt"/>
              </a:rPr>
              <a:t>The </a:t>
            </a:r>
            <a:r>
              <a:rPr lang="en-US" sz="2400" i="1" dirty="0">
                <a:solidFill>
                  <a:schemeClr val="dk1"/>
                </a:solidFill>
                <a:latin typeface="+mn-lt"/>
              </a:rPr>
              <a:t>3D folds of light and heavy chains are not disrupted by the mutations</a:t>
            </a:r>
            <a:r>
              <a:rPr lang="en-US" sz="2400" dirty="0">
                <a:solidFill>
                  <a:schemeClr val="dk1"/>
                </a:solidFill>
                <a:latin typeface="+mn-lt"/>
              </a:rPr>
              <a:t> in loops on Pembro</a:t>
            </a:r>
            <a:endParaRPr lang="en-IN" sz="24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4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400" dirty="0">
                <a:solidFill>
                  <a:srgbClr val="1A1A1A"/>
                </a:solidFill>
              </a:rPr>
              <a:t>We use Q-Learning in RL to model SHM on a reduced state space to provide better binding affinity antibodies. We validated the structure of the antibodies predicted by the RL model using AlphaFold2 and C-alpha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272146" y="42202164"/>
            <a:ext cx="1054115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2400" dirty="0">
                <a:solidFill>
                  <a:schemeClr val="dk1"/>
                </a:solidFill>
                <a:latin typeface="+mn-lt"/>
              </a:rPr>
              <a:t>This study is supported by Dept. of electronics, IT, BT and S&amp;T, Government of Karnataka. We would also like to extend our gratitude to the faculty of IBAB and Mr. </a:t>
            </a:r>
            <a:r>
              <a:rPr lang="pt-BR" sz="2400" dirty="0">
                <a:solidFill>
                  <a:schemeClr val="dk1"/>
                </a:solidFill>
                <a:latin typeface="+mn-lt"/>
              </a:rPr>
              <a:t>Balakrishna Prabhu B N, Ms. Namita Menon, </a:t>
            </a:r>
            <a:r>
              <a:rPr lang="en-IN" sz="2400" b="0" i="0" u="none" strike="noStrike" dirty="0">
                <a:solidFill>
                  <a:srgbClr val="000000"/>
                </a:solidFill>
                <a:effectLst/>
                <a:latin typeface="+mn-lt"/>
              </a:rPr>
              <a:t>Mr. Yash Chindarkar </a:t>
            </a:r>
            <a:r>
              <a:rPr lang="pt-BR" sz="2400" dirty="0">
                <a:solidFill>
                  <a:schemeClr val="dk1"/>
                </a:solidFill>
                <a:latin typeface="+mn-lt"/>
              </a:rPr>
              <a:t>and </a:t>
            </a:r>
            <a:r>
              <a:rPr lang="en" sz="2400" dirty="0">
                <a:solidFill>
                  <a:schemeClr val="dk1"/>
                </a:solidFill>
                <a:latin typeface="+mn-lt"/>
              </a:rPr>
              <a:t>Ms. Apoorva Ganesh for their contribution and guidance.</a:t>
            </a:r>
            <a:endParaRPr sz="2400" dirty="0">
              <a:latin typeface="+mn-lt"/>
            </a:endParaRPr>
          </a:p>
        </p:txBody>
      </p:sp>
      <p:pic>
        <p:nvPicPr>
          <p:cNvPr id="64" name="Google Shape;64;p13"/>
          <p:cNvPicPr preferRelativeResize="0"/>
          <p:nvPr/>
        </p:nvPicPr>
        <p:blipFill rotWithShape="1">
          <a:blip r:embed="rId5">
            <a:alphaModFix/>
          </a:blip>
          <a:srcRect l="34123" r="34538"/>
          <a:stretch/>
        </p:blipFill>
        <p:spPr>
          <a:xfrm>
            <a:off x="21294692" y="8084804"/>
            <a:ext cx="5162588" cy="6028817"/>
          </a:xfrm>
          <a:prstGeom prst="rect">
            <a:avLst/>
          </a:prstGeom>
          <a:noFill/>
          <a:ln>
            <a:noFill/>
          </a:ln>
        </p:spPr>
      </p:pic>
      <p:sp>
        <p:nvSpPr>
          <p:cNvPr id="65" name="Google Shape;65;p13"/>
          <p:cNvSpPr txBox="1"/>
          <p:nvPr/>
        </p:nvSpPr>
        <p:spPr>
          <a:xfrm>
            <a:off x="20792827" y="13689995"/>
            <a:ext cx="614577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(PD1-Antigen)</a:t>
            </a:r>
            <a:endParaRPr sz="1800" dirty="0">
              <a:solidFill>
                <a:schemeClr val="dk1"/>
              </a:solidFill>
            </a:endParaRPr>
          </a:p>
        </p:txBody>
      </p:sp>
      <p:sp>
        <p:nvSpPr>
          <p:cNvPr id="66" name="Google Shape;66;p13"/>
          <p:cNvSpPr/>
          <p:nvPr/>
        </p:nvSpPr>
        <p:spPr>
          <a:xfrm>
            <a:off x="301501" y="14386961"/>
            <a:ext cx="12122132" cy="836808"/>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grpSp>
        <p:nvGrpSpPr>
          <p:cNvPr id="70" name="Google Shape;70;p13"/>
          <p:cNvGrpSpPr/>
          <p:nvPr/>
        </p:nvGrpSpPr>
        <p:grpSpPr>
          <a:xfrm>
            <a:off x="12636489" y="7638330"/>
            <a:ext cx="19681664" cy="14022524"/>
            <a:chOff x="11342150" y="10855092"/>
            <a:chExt cx="19293857" cy="12088383"/>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20146743" y="10855092"/>
              <a:ext cx="10489264" cy="135312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MDP </a:t>
              </a: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 </a:t>
              </a: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 </a:t>
              </a: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 </a:t>
              </a:r>
            </a:p>
            <a:p>
              <a:pPr marL="0" lvl="0" indent="0" algn="just"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7" name="Google Shape;77;p13"/>
          <p:cNvSpPr/>
          <p:nvPr/>
        </p:nvSpPr>
        <p:spPr>
          <a:xfrm>
            <a:off x="10922165" y="34661778"/>
            <a:ext cx="12794276" cy="802189"/>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11044399" y="40549220"/>
            <a:ext cx="12327746" cy="3549659"/>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4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4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400" dirty="0">
                <a:latin typeface="+mn-lt"/>
              </a:rPr>
              <a:t>Protein Language Models (PLM) can be employed in conjunction with our SHM-RL model for drug discovery.</a:t>
            </a:r>
          </a:p>
          <a:p>
            <a:pPr algn="just" rtl="0">
              <a:spcBef>
                <a:spcPts val="0"/>
              </a:spcBef>
              <a:spcAft>
                <a:spcPts val="800"/>
              </a:spcAft>
            </a:pPr>
            <a:r>
              <a:rPr lang="en-US" sz="2400" b="0" i="0" u="none" strike="noStrike" dirty="0">
                <a:solidFill>
                  <a:srgbClr val="000000"/>
                </a:solidFill>
                <a:effectLst/>
                <a:latin typeface="+mn-lt"/>
              </a:rPr>
              <a:t>Further validation of predicted antibodies using molecular dynamics and different binding affinity tools is required.</a:t>
            </a:r>
          </a:p>
        </p:txBody>
      </p:sp>
      <p:sp>
        <p:nvSpPr>
          <p:cNvPr id="112" name="Google Shape;112;p13"/>
          <p:cNvSpPr/>
          <p:nvPr/>
        </p:nvSpPr>
        <p:spPr>
          <a:xfrm>
            <a:off x="23647476" y="37262356"/>
            <a:ext cx="9142020" cy="839722"/>
          </a:xfrm>
          <a:prstGeom prst="round2DiagRect">
            <a:avLst>
              <a:gd name="adj1" fmla="val 16667"/>
              <a:gd name="adj2" fmla="val 0"/>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23527204" y="38190075"/>
            <a:ext cx="9312072" cy="5133036"/>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24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2400" b="0" i="1" u="none" strike="noStrike" dirty="0">
                <a:solidFill>
                  <a:srgbClr val="000000"/>
                </a:solidFill>
                <a:effectLst/>
                <a:latin typeface="+mn-lt"/>
              </a:rPr>
              <a:t>Frontiers in Immunology</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13</a:t>
            </a:r>
            <a:r>
              <a:rPr lang="en-US" sz="2400" b="0" i="0" u="none" strike="noStrike" dirty="0">
                <a:solidFill>
                  <a:srgbClr val="000000"/>
                </a:solidFill>
                <a:effectLst/>
                <a:latin typeface="+mn-lt"/>
              </a:rPr>
              <a:t>. </a:t>
            </a:r>
            <a:r>
              <a:rPr lang="en-US" sz="2400" b="0" i="0" u="none" strike="noStrike" dirty="0">
                <a:solidFill>
                  <a:srgbClr val="000000"/>
                </a:solidFill>
                <a:effectLst/>
                <a:latin typeface="+mn-lt"/>
                <a:hlinkClick r:id="rId6"/>
              </a:rPr>
              <a:t>https://doi.org/10.3389/FIMMU.2022.1029167</a:t>
            </a:r>
            <a:r>
              <a:rPr lang="en-US" sz="2400" b="0" i="0" u="none" strike="noStrike" dirty="0">
                <a:solidFill>
                  <a:srgbClr val="000000"/>
                </a:solidFill>
                <a:effectLst/>
                <a:latin typeface="+mn-lt"/>
              </a:rPr>
              <a:t> </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2400" dirty="0">
                <a:solidFill>
                  <a:schemeClr val="dk1"/>
                </a:solidFill>
                <a:latin typeface="+mn-lt"/>
              </a:rPr>
              <a:t>Horita, Shoichiro, et al. "High-resolution crystal structure of the therapeutic antibody pembrolizumab bound to the human PD-1." </a:t>
            </a:r>
            <a:r>
              <a:rPr lang="en" sz="2400" i="1" dirty="0">
                <a:solidFill>
                  <a:schemeClr val="dk1"/>
                </a:solidFill>
                <a:latin typeface="+mn-lt"/>
              </a:rPr>
              <a:t>Scientific reports</a:t>
            </a:r>
            <a:r>
              <a:rPr lang="en" sz="2400" dirty="0">
                <a:solidFill>
                  <a:schemeClr val="dk1"/>
                </a:solidFill>
                <a:latin typeface="+mn-lt"/>
              </a:rPr>
              <a:t> 6.1 (2016): 35297</a:t>
            </a:r>
          </a:p>
          <a:p>
            <a:pPr marL="457200" indent="-323850" algn="just">
              <a:buClr>
                <a:schemeClr val="dk1"/>
              </a:buClr>
              <a:buSzPts val="1500"/>
              <a:buFont typeface="Arial"/>
              <a:buChar char="●"/>
            </a:pPr>
            <a:r>
              <a:rPr lang="en-US" sz="2400" dirty="0">
                <a:latin typeface="+mn-lt"/>
              </a:rPr>
              <a:t>Sutton, R. S., &amp; </a:t>
            </a:r>
            <a:r>
              <a:rPr lang="en-US" sz="2400" dirty="0" err="1">
                <a:latin typeface="+mn-lt"/>
              </a:rPr>
              <a:t>Barto</a:t>
            </a:r>
            <a:r>
              <a:rPr lang="en-US" sz="2400" dirty="0">
                <a:latin typeface="+mn-lt"/>
              </a:rPr>
              <a:t>, A. G. (2018). Reinforcement learning: An introduction, 2nd ed. In </a:t>
            </a:r>
            <a:r>
              <a:rPr lang="en-US" sz="2400" i="1" dirty="0">
                <a:latin typeface="+mn-lt"/>
              </a:rPr>
              <a:t>Reinforcement learning: An introduction, 2nd ed.</a:t>
            </a:r>
            <a:r>
              <a:rPr lang="en-US" sz="2400" dirty="0">
                <a:latin typeface="+mn-lt"/>
              </a:rPr>
              <a:t> The MIT Press.</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US" sz="2400" b="0" i="0" u="none" strike="noStrike" dirty="0" err="1">
                <a:solidFill>
                  <a:srgbClr val="000000"/>
                </a:solidFill>
                <a:effectLst/>
                <a:latin typeface="+mn-lt"/>
              </a:rPr>
              <a:t>Vangone</a:t>
            </a:r>
            <a:r>
              <a:rPr lang="en-US" sz="2400" b="0" i="0" u="none" strike="noStrike" dirty="0">
                <a:solidFill>
                  <a:srgbClr val="000000"/>
                </a:solidFill>
                <a:effectLst/>
                <a:latin typeface="+mn-lt"/>
              </a:rPr>
              <a:t>, A., &amp; Bonvin, A. M. J. J. (2017). PRODIGY: A Contact-based Predictor of Binding Affinity in Protein-protein Complexes. </a:t>
            </a:r>
            <a:r>
              <a:rPr lang="en-US" sz="2400" b="0" i="1" u="none" strike="noStrike" dirty="0">
                <a:solidFill>
                  <a:srgbClr val="000000"/>
                </a:solidFill>
                <a:effectLst/>
                <a:latin typeface="+mn-lt"/>
              </a:rPr>
              <a:t>Bio-Protocol</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7</a:t>
            </a:r>
            <a:r>
              <a:rPr lang="en-US" sz="2400" b="0" i="0" u="none" strike="noStrike" dirty="0">
                <a:solidFill>
                  <a:srgbClr val="000000"/>
                </a:solidFill>
                <a:effectLst/>
                <a:latin typeface="+mn-lt"/>
              </a:rPr>
              <a:t>(3).  </a:t>
            </a:r>
            <a:r>
              <a:rPr lang="en-US" sz="2400" b="0" i="0" u="none" strike="noStrike" dirty="0">
                <a:solidFill>
                  <a:srgbClr val="000000"/>
                </a:solidFill>
                <a:effectLst/>
                <a:latin typeface="+mn-lt"/>
                <a:hlinkClick r:id="rId7"/>
              </a:rPr>
              <a:t>https://doi.org/10.21769/BIOPROTOC.2124</a:t>
            </a:r>
            <a:endParaRPr lang="en-US" sz="24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0879905" y="14151144"/>
            <a:ext cx="5781955" cy="287819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 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547771" y="11016457"/>
            <a:ext cx="419881" cy="369332"/>
          </a:xfrm>
          <a:prstGeom prst="rect">
            <a:avLst/>
          </a:prstGeom>
          <a:noFill/>
        </p:spPr>
        <p:txBody>
          <a:bodyPr wrap="square" rtlCol="0">
            <a:spAutoFit/>
          </a:bodyPr>
          <a:lstStyle/>
          <a:p>
            <a:r>
              <a:rPr lang="en-IN" sz="1800" b="1" dirty="0"/>
              <a:t>A</a:t>
            </a:r>
            <a:endParaRPr lang="en-IN" b="1" dirty="0"/>
          </a:p>
        </p:txBody>
      </p:sp>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3302"/>
          <a:stretch/>
        </p:blipFill>
        <p:spPr bwMode="auto">
          <a:xfrm>
            <a:off x="13249037" y="10174107"/>
            <a:ext cx="7128977" cy="450720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2767641" y="14736998"/>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213087" y="10791526"/>
            <a:ext cx="12194513" cy="775200"/>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01501" y="11730528"/>
            <a:ext cx="11577043" cy="2339102"/>
          </a:xfrm>
          <a:prstGeom prst="rect">
            <a:avLst/>
          </a:prstGeom>
          <a:noFill/>
        </p:spPr>
        <p:txBody>
          <a:bodyPr wrap="square" rtlCol="0">
            <a:spAutoFit/>
          </a:bodyPr>
          <a:lstStyle/>
          <a:p>
            <a:pPr algn="just"/>
            <a:r>
              <a:rPr lang="en-IN" sz="2400" b="1" dirty="0">
                <a:solidFill>
                  <a:srgbClr val="1A1A1A"/>
                </a:solidFill>
              </a:rPr>
              <a:t>Major</a:t>
            </a:r>
            <a:r>
              <a:rPr lang="en-IN" sz="2400" b="1" dirty="0"/>
              <a:t> </a:t>
            </a:r>
            <a:r>
              <a:rPr lang="en-IN" sz="2400" b="1" dirty="0">
                <a:solidFill>
                  <a:srgbClr val="1A1A1A"/>
                </a:solidFill>
              </a:rPr>
              <a:t>Objective: </a:t>
            </a:r>
            <a:r>
              <a:rPr lang="en-US" sz="2400" dirty="0">
                <a:solidFill>
                  <a:srgbClr val="1A1A1A"/>
                </a:solidFill>
              </a:rPr>
              <a:t>To create a reinforcement learning model for somatic hypermutations using Pembro and PD1. </a:t>
            </a:r>
          </a:p>
          <a:p>
            <a:endParaRPr lang="en-US" sz="2400" dirty="0">
              <a:solidFill>
                <a:srgbClr val="1A1A1A"/>
              </a:solidFill>
            </a:endParaRPr>
          </a:p>
          <a:p>
            <a:pPr algn="just"/>
            <a:r>
              <a:rPr lang="en-US" sz="2400" b="1" dirty="0">
                <a:solidFill>
                  <a:srgbClr val="1A1A1A"/>
                </a:solidFill>
              </a:rPr>
              <a:t>Minor Objective: T</a:t>
            </a:r>
            <a:r>
              <a:rPr lang="en-US" sz="2400" dirty="0">
                <a:solidFill>
                  <a:srgbClr val="1A1A1A"/>
                </a:solidFill>
              </a:rPr>
              <a:t>o find states/antibodies which have better binding affinity than Pembro, and validating the good states using AlphaFold2 and C-alpha distance plots of the predicted structures</a:t>
            </a:r>
            <a:r>
              <a:rPr lang="en-US" sz="2600" dirty="0">
                <a:solidFill>
                  <a:srgbClr val="1A1A1A"/>
                </a:solidFill>
              </a:rPr>
              <a:t>.</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272586" y="10980494"/>
            <a:ext cx="419881" cy="369332"/>
          </a:xfrm>
          <a:prstGeom prst="rect">
            <a:avLst/>
          </a:prstGeom>
          <a:noFill/>
        </p:spPr>
        <p:txBody>
          <a:bodyPr wrap="square" rtlCol="0">
            <a:spAutoFit/>
          </a:bodyPr>
          <a:lstStyle/>
          <a:p>
            <a:r>
              <a:rPr lang="en-IN" sz="1800" b="1" dirty="0"/>
              <a:t>B</a:t>
            </a:r>
            <a:endParaRPr lang="en-IN" b="1" dirty="0"/>
          </a:p>
        </p:txBody>
      </p:sp>
      <p:pic>
        <p:nvPicPr>
          <p:cNvPr id="20" name="Graphic 19">
            <a:extLst>
              <a:ext uri="{FF2B5EF4-FFF2-40B4-BE49-F238E27FC236}">
                <a16:creationId xmlns:a16="http://schemas.microsoft.com/office/drawing/2014/main" id="{7BC348B8-7915-088A-61D7-421AAFD617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6166" y="15348833"/>
            <a:ext cx="20283573" cy="4053007"/>
          </a:xfrm>
          <a:prstGeom prst="rect">
            <a:avLst/>
          </a:prstGeom>
        </p:spPr>
      </p:pic>
      <p:sp>
        <p:nvSpPr>
          <p:cNvPr id="22" name="TextBox 21">
            <a:extLst>
              <a:ext uri="{FF2B5EF4-FFF2-40B4-BE49-F238E27FC236}">
                <a16:creationId xmlns:a16="http://schemas.microsoft.com/office/drawing/2014/main" id="{21795732-9021-88D8-0867-0351DEC96794}"/>
              </a:ext>
            </a:extLst>
          </p:cNvPr>
          <p:cNvSpPr txBox="1"/>
          <p:nvPr/>
        </p:nvSpPr>
        <p:spPr>
          <a:xfrm>
            <a:off x="349221" y="15478075"/>
            <a:ext cx="288116" cy="307777"/>
          </a:xfrm>
          <a:prstGeom prst="rect">
            <a:avLst/>
          </a:prstGeom>
          <a:noFill/>
        </p:spPr>
        <p:txBody>
          <a:bodyPr wrap="square" rtlCol="0">
            <a:spAutoFit/>
          </a:bodyPr>
          <a:lstStyle/>
          <a:p>
            <a:r>
              <a:rPr lang="en-IN" b="1" dirty="0"/>
              <a:t>A</a:t>
            </a:r>
          </a:p>
        </p:txBody>
      </p:sp>
      <p:sp>
        <p:nvSpPr>
          <p:cNvPr id="23" name="TextBox 22">
            <a:extLst>
              <a:ext uri="{FF2B5EF4-FFF2-40B4-BE49-F238E27FC236}">
                <a16:creationId xmlns:a16="http://schemas.microsoft.com/office/drawing/2014/main" id="{AB0AE443-3D68-6B52-9CEB-56F52C8F8721}"/>
              </a:ext>
            </a:extLst>
          </p:cNvPr>
          <p:cNvSpPr txBox="1"/>
          <p:nvPr/>
        </p:nvSpPr>
        <p:spPr>
          <a:xfrm>
            <a:off x="291094" y="18430769"/>
            <a:ext cx="288116" cy="307777"/>
          </a:xfrm>
          <a:prstGeom prst="rect">
            <a:avLst/>
          </a:prstGeom>
          <a:noFill/>
        </p:spPr>
        <p:txBody>
          <a:bodyPr wrap="square" rtlCol="0">
            <a:spAutoFit/>
          </a:bodyPr>
          <a:lstStyle/>
          <a:p>
            <a:r>
              <a:rPr lang="en-IN" b="1" dirty="0"/>
              <a:t>B</a:t>
            </a:r>
          </a:p>
        </p:txBody>
      </p:sp>
      <p:sp>
        <p:nvSpPr>
          <p:cNvPr id="24" name="TextBox 23">
            <a:extLst>
              <a:ext uri="{FF2B5EF4-FFF2-40B4-BE49-F238E27FC236}">
                <a16:creationId xmlns:a16="http://schemas.microsoft.com/office/drawing/2014/main" id="{54EBFD45-C082-921F-91D1-5F18EA275876}"/>
              </a:ext>
            </a:extLst>
          </p:cNvPr>
          <p:cNvSpPr txBox="1"/>
          <p:nvPr/>
        </p:nvSpPr>
        <p:spPr>
          <a:xfrm>
            <a:off x="20720083" y="16944711"/>
            <a:ext cx="510337" cy="307777"/>
          </a:xfrm>
          <a:prstGeom prst="rect">
            <a:avLst/>
          </a:prstGeom>
          <a:noFill/>
        </p:spPr>
        <p:txBody>
          <a:bodyPr wrap="square" rtlCol="0">
            <a:spAutoFit/>
          </a:bodyPr>
          <a:lstStyle/>
          <a:p>
            <a:r>
              <a:rPr lang="en-IN" b="1" dirty="0"/>
              <a:t>C a</a:t>
            </a:r>
          </a:p>
        </p:txBody>
      </p:sp>
      <p:graphicFrame>
        <p:nvGraphicFramePr>
          <p:cNvPr id="27" name="Table 26">
            <a:extLst>
              <a:ext uri="{FF2B5EF4-FFF2-40B4-BE49-F238E27FC236}">
                <a16:creationId xmlns:a16="http://schemas.microsoft.com/office/drawing/2014/main" id="{93D0C63D-52B2-3F7D-2576-F932CD4309F2}"/>
              </a:ext>
            </a:extLst>
          </p:cNvPr>
          <p:cNvGraphicFramePr>
            <a:graphicFrameLocks noGrp="1"/>
          </p:cNvGraphicFramePr>
          <p:nvPr/>
        </p:nvGraphicFramePr>
        <p:xfrm>
          <a:off x="26662121" y="17192928"/>
          <a:ext cx="5586836" cy="2305916"/>
        </p:xfrm>
        <a:graphic>
          <a:graphicData uri="http://schemas.openxmlformats.org/drawingml/2006/table">
            <a:tbl>
              <a:tblPr firstRow="1" bandRow="1">
                <a:tableStyleId>{9C158E3D-C3EB-49D8-A6B2-AB95B476CFE3}</a:tableStyleId>
              </a:tblPr>
              <a:tblGrid>
                <a:gridCol w="1538078">
                  <a:extLst>
                    <a:ext uri="{9D8B030D-6E8A-4147-A177-3AD203B41FA5}">
                      <a16:colId xmlns:a16="http://schemas.microsoft.com/office/drawing/2014/main" val="195309327"/>
                    </a:ext>
                  </a:extLst>
                </a:gridCol>
                <a:gridCol w="2374628">
                  <a:extLst>
                    <a:ext uri="{9D8B030D-6E8A-4147-A177-3AD203B41FA5}">
                      <a16:colId xmlns:a16="http://schemas.microsoft.com/office/drawing/2014/main" val="4246128159"/>
                    </a:ext>
                  </a:extLst>
                </a:gridCol>
                <a:gridCol w="1674130">
                  <a:extLst>
                    <a:ext uri="{9D8B030D-6E8A-4147-A177-3AD203B41FA5}">
                      <a16:colId xmlns:a16="http://schemas.microsoft.com/office/drawing/2014/main" val="1631189165"/>
                    </a:ext>
                  </a:extLst>
                </a:gridCol>
              </a:tblGrid>
              <a:tr h="372050">
                <a:tc>
                  <a:txBody>
                    <a:bodyPr/>
                    <a:lstStyle/>
                    <a:p>
                      <a:pPr algn="r"/>
                      <a:r>
                        <a:rPr lang="en-IN" dirty="0"/>
                        <a:t>Score</a:t>
                      </a:r>
                    </a:p>
                  </a:txBody>
                  <a:tcPr>
                    <a:solidFill>
                      <a:schemeClr val="bg1"/>
                    </a:solidFill>
                  </a:tcPr>
                </a:tc>
                <a:tc>
                  <a:txBody>
                    <a:bodyPr/>
                    <a:lstStyle/>
                    <a:p>
                      <a:pPr algn="r"/>
                      <a:r>
                        <a:rPr lang="en-IN" dirty="0"/>
                        <a:t>Binding Affinity (kcal/mole)</a:t>
                      </a:r>
                    </a:p>
                  </a:txBody>
                  <a:tcPr>
                    <a:solidFill>
                      <a:schemeClr val="bg1"/>
                    </a:solidFill>
                  </a:tcPr>
                </a:tc>
                <a:tc>
                  <a:txBody>
                    <a:bodyPr/>
                    <a:lstStyle/>
                    <a:p>
                      <a:pPr algn="r"/>
                      <a:r>
                        <a:rPr lang="en-IN" dirty="0"/>
                        <a:t>Reward</a:t>
                      </a:r>
                    </a:p>
                  </a:txBody>
                  <a:tcPr>
                    <a:solidFill>
                      <a:schemeClr val="bg1"/>
                    </a:solidFill>
                  </a:tcPr>
                </a:tc>
                <a:extLst>
                  <a:ext uri="{0D108BD9-81ED-4DB2-BD59-A6C34878D82A}">
                    <a16:rowId xmlns:a16="http://schemas.microsoft.com/office/drawing/2014/main" val="3889002901"/>
                  </a:ext>
                </a:extLst>
              </a:tr>
              <a:tr h="322311">
                <a:tc>
                  <a:txBody>
                    <a:bodyPr/>
                    <a:lstStyle/>
                    <a:p>
                      <a:pPr algn="r"/>
                      <a:r>
                        <a:rPr lang="en-IN" dirty="0"/>
                        <a:t>&gt;=3</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7258687"/>
                  </a:ext>
                </a:extLst>
              </a:tr>
              <a:tr h="322311">
                <a:tc>
                  <a:txBody>
                    <a:bodyPr/>
                    <a:lstStyle/>
                    <a:p>
                      <a:pPr algn="r"/>
                      <a:r>
                        <a:rPr lang="en-IN" dirty="0"/>
                        <a:t>&gt;=3</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5</a:t>
                      </a:r>
                    </a:p>
                  </a:txBody>
                  <a:tcPr>
                    <a:solidFill>
                      <a:schemeClr val="bg1"/>
                    </a:solidFill>
                  </a:tcPr>
                </a:tc>
                <a:extLst>
                  <a:ext uri="{0D108BD9-81ED-4DB2-BD59-A6C34878D82A}">
                    <a16:rowId xmlns:a16="http://schemas.microsoft.com/office/drawing/2014/main" val="608269807"/>
                  </a:ext>
                </a:extLst>
              </a:tr>
              <a:tr h="322311">
                <a:tc>
                  <a:txBody>
                    <a:bodyPr/>
                    <a:lstStyle/>
                    <a:p>
                      <a:pPr algn="r"/>
                      <a:r>
                        <a:rPr lang="en-IN" dirty="0"/>
                        <a:t>3&gt;score&gt;-1</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3244675853"/>
                  </a:ext>
                </a:extLst>
              </a:tr>
              <a:tr h="322311">
                <a:tc>
                  <a:txBody>
                    <a:bodyPr/>
                    <a:lstStyle/>
                    <a:p>
                      <a:pPr algn="r"/>
                      <a:r>
                        <a:rPr lang="en-IN" dirty="0"/>
                        <a:t>3 &gt; score &gt; -1</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1892015447"/>
                  </a:ext>
                </a:extLst>
              </a:tr>
              <a:tr h="322311">
                <a:tc>
                  <a:txBody>
                    <a:bodyPr/>
                    <a:lstStyle/>
                    <a:p>
                      <a:pPr algn="r"/>
                      <a:r>
                        <a:rPr lang="en-IN" dirty="0"/>
                        <a:t>-1&gt;= score &gt; -10</a:t>
                      </a:r>
                    </a:p>
                  </a:txBody>
                  <a:tcPr>
                    <a:solidFill>
                      <a:schemeClr val="bg1"/>
                    </a:solidFill>
                  </a:tcPr>
                </a:tc>
                <a:tc>
                  <a:txBody>
                    <a:bodyPr/>
                    <a:lstStyle/>
                    <a:p>
                      <a:pPr algn="ctr"/>
                      <a:r>
                        <a:rPr lang="en-IN" dirty="0"/>
                        <a:t>-</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2330269906"/>
                  </a:ext>
                </a:extLst>
              </a:tr>
              <a:tr h="322311">
                <a:tc>
                  <a:txBody>
                    <a:bodyPr/>
                    <a:lstStyle/>
                    <a:p>
                      <a:pPr algn="r"/>
                      <a:r>
                        <a:rPr lang="en-IN" dirty="0"/>
                        <a:t>&lt; -10</a:t>
                      </a:r>
                    </a:p>
                  </a:txBody>
                  <a:tcPr>
                    <a:solidFill>
                      <a:schemeClr val="bg1"/>
                    </a:solidFill>
                  </a:tcPr>
                </a:tc>
                <a:tc>
                  <a:txBody>
                    <a:bodyPr/>
                    <a:lstStyle/>
                    <a:p>
                      <a:pPr algn="ctr"/>
                      <a:r>
                        <a:rPr lang="en-IN" dirty="0"/>
                        <a:t>- </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06186982"/>
                  </a:ext>
                </a:extLst>
              </a:tr>
            </a:tbl>
          </a:graphicData>
        </a:graphic>
      </p:graphicFrame>
      <p:sp>
        <p:nvSpPr>
          <p:cNvPr id="28" name="TextBox 27">
            <a:extLst>
              <a:ext uri="{FF2B5EF4-FFF2-40B4-BE49-F238E27FC236}">
                <a16:creationId xmlns:a16="http://schemas.microsoft.com/office/drawing/2014/main" id="{75B11961-6615-B7CC-9095-40141F8BD51B}"/>
              </a:ext>
            </a:extLst>
          </p:cNvPr>
          <p:cNvSpPr txBox="1"/>
          <p:nvPr/>
        </p:nvSpPr>
        <p:spPr>
          <a:xfrm>
            <a:off x="26662121" y="16914379"/>
            <a:ext cx="510337" cy="307777"/>
          </a:xfrm>
          <a:prstGeom prst="rect">
            <a:avLst/>
          </a:prstGeom>
          <a:noFill/>
        </p:spPr>
        <p:txBody>
          <a:bodyPr wrap="square" rtlCol="0">
            <a:spAutoFit/>
          </a:bodyPr>
          <a:lstStyle/>
          <a:p>
            <a:r>
              <a:rPr lang="en-IN" b="1" dirty="0"/>
              <a:t>C b</a:t>
            </a:r>
          </a:p>
        </p:txBody>
      </p:sp>
      <p:sp>
        <p:nvSpPr>
          <p:cNvPr id="30" name="TextBox 29">
            <a:extLst>
              <a:ext uri="{FF2B5EF4-FFF2-40B4-BE49-F238E27FC236}">
                <a16:creationId xmlns:a16="http://schemas.microsoft.com/office/drawing/2014/main" id="{0DB975C6-5482-E788-2AAF-191C855262D8}"/>
              </a:ext>
            </a:extLst>
          </p:cNvPr>
          <p:cNvSpPr txBox="1"/>
          <p:nvPr/>
        </p:nvSpPr>
        <p:spPr>
          <a:xfrm>
            <a:off x="6042328" y="19301507"/>
            <a:ext cx="13681260" cy="388588"/>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a:t>
            </a:r>
            <a:endParaRPr lang="en-IN" sz="1800" dirty="0">
              <a:effectLst/>
              <a:latin typeface="+mn-lt"/>
              <a:ea typeface="Aptos" panose="020B0004020202020204" pitchFamily="34" charset="0"/>
              <a:cs typeface="Aptos" panose="020B0004020202020204" pitchFamily="34" charset="0"/>
            </a:endParaRPr>
          </a:p>
        </p:txBody>
      </p:sp>
      <p:sp>
        <p:nvSpPr>
          <p:cNvPr id="48" name="Google Shape;67;p13">
            <a:extLst>
              <a:ext uri="{FF2B5EF4-FFF2-40B4-BE49-F238E27FC236}">
                <a16:creationId xmlns:a16="http://schemas.microsoft.com/office/drawing/2014/main" id="{18185373-A074-0F91-B8C3-69BF400F6933}"/>
              </a:ext>
            </a:extLst>
          </p:cNvPr>
          <p:cNvSpPr/>
          <p:nvPr/>
        </p:nvSpPr>
        <p:spPr>
          <a:xfrm>
            <a:off x="154383" y="23121434"/>
            <a:ext cx="32635114" cy="538513"/>
          </a:xfrm>
          <a:prstGeom prst="round2DiagRect">
            <a:avLst>
              <a:gd name="adj1" fmla="val 16667"/>
              <a:gd name="adj2" fmla="val 0"/>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pic>
        <p:nvPicPr>
          <p:cNvPr id="50" name="Picture 49">
            <a:extLst>
              <a:ext uri="{FF2B5EF4-FFF2-40B4-BE49-F238E27FC236}">
                <a16:creationId xmlns:a16="http://schemas.microsoft.com/office/drawing/2014/main" id="{96E5BA95-107E-BBD9-877E-EED1957A6118}"/>
              </a:ext>
            </a:extLst>
          </p:cNvPr>
          <p:cNvPicPr>
            <a:picLocks noChangeAspect="1"/>
          </p:cNvPicPr>
          <p:nvPr/>
        </p:nvPicPr>
        <p:blipFill>
          <a:blip r:embed="rId11"/>
          <a:stretch>
            <a:fillRect/>
          </a:stretch>
        </p:blipFill>
        <p:spPr>
          <a:xfrm>
            <a:off x="6304372" y="21189444"/>
            <a:ext cx="1474211" cy="1497336"/>
          </a:xfrm>
          <a:prstGeom prst="rect">
            <a:avLst/>
          </a:prstGeom>
        </p:spPr>
      </p:pic>
      <p:pic>
        <p:nvPicPr>
          <p:cNvPr id="51" name="Picture 50">
            <a:extLst>
              <a:ext uri="{FF2B5EF4-FFF2-40B4-BE49-F238E27FC236}">
                <a16:creationId xmlns:a16="http://schemas.microsoft.com/office/drawing/2014/main" id="{CF0A851F-AF02-8193-0FFF-858FDB883746}"/>
              </a:ext>
            </a:extLst>
          </p:cNvPr>
          <p:cNvPicPr>
            <a:picLocks noChangeAspect="1"/>
          </p:cNvPicPr>
          <p:nvPr/>
        </p:nvPicPr>
        <p:blipFill>
          <a:blip r:embed="rId11"/>
          <a:stretch>
            <a:fillRect/>
          </a:stretch>
        </p:blipFill>
        <p:spPr>
          <a:xfrm>
            <a:off x="8991473" y="21449311"/>
            <a:ext cx="941047" cy="955808"/>
          </a:xfrm>
          <a:prstGeom prst="rect">
            <a:avLst/>
          </a:prstGeom>
        </p:spPr>
      </p:pic>
      <p:cxnSp>
        <p:nvCxnSpPr>
          <p:cNvPr id="53" name="Straight Arrow Connector 52">
            <a:extLst>
              <a:ext uri="{FF2B5EF4-FFF2-40B4-BE49-F238E27FC236}">
                <a16:creationId xmlns:a16="http://schemas.microsoft.com/office/drawing/2014/main" id="{F0F3DE09-41FC-6DAC-65AB-9E990853A39A}"/>
              </a:ext>
            </a:extLst>
          </p:cNvPr>
          <p:cNvCxnSpPr>
            <a:cxnSpLocks/>
            <a:stCxn id="50" idx="3"/>
            <a:endCxn id="51" idx="1"/>
          </p:cNvCxnSpPr>
          <p:nvPr/>
        </p:nvCxnSpPr>
        <p:spPr>
          <a:xfrm flipV="1">
            <a:off x="7778583" y="21927215"/>
            <a:ext cx="1212890" cy="1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B3D5DAB-5208-7375-7063-B0749F0DC8AD}"/>
              </a:ext>
            </a:extLst>
          </p:cNvPr>
          <p:cNvCxnSpPr>
            <a:cxnSpLocks/>
            <a:stCxn id="51" idx="3"/>
            <a:endCxn id="87" idx="1"/>
          </p:cNvCxnSpPr>
          <p:nvPr/>
        </p:nvCxnSpPr>
        <p:spPr>
          <a:xfrm flipV="1">
            <a:off x="9932520" y="20633824"/>
            <a:ext cx="1336120" cy="1293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1B4F41-8026-8AE5-B008-20FFEC6EBC9C}"/>
              </a:ext>
            </a:extLst>
          </p:cNvPr>
          <p:cNvCxnSpPr>
            <a:cxnSpLocks/>
            <a:stCxn id="51" idx="3"/>
            <a:endCxn id="75" idx="1"/>
          </p:cNvCxnSpPr>
          <p:nvPr/>
        </p:nvCxnSpPr>
        <p:spPr>
          <a:xfrm>
            <a:off x="9932520" y="21927215"/>
            <a:ext cx="1414686" cy="399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7D6790D-8BA3-E90B-87FA-AE053D67FF7F}"/>
              </a:ext>
            </a:extLst>
          </p:cNvPr>
          <p:cNvSpPr txBox="1"/>
          <p:nvPr/>
        </p:nvSpPr>
        <p:spPr>
          <a:xfrm>
            <a:off x="12366856" y="19882503"/>
            <a:ext cx="952792" cy="584775"/>
          </a:xfrm>
          <a:prstGeom prst="rect">
            <a:avLst/>
          </a:prstGeom>
          <a:noFill/>
        </p:spPr>
        <p:txBody>
          <a:bodyPr wrap="square" rtlCol="0">
            <a:spAutoFit/>
          </a:bodyPr>
          <a:lstStyle/>
          <a:p>
            <a:r>
              <a:rPr lang="en-IN" sz="1600" dirty="0"/>
              <a:t>Policy Network</a:t>
            </a:r>
          </a:p>
        </p:txBody>
      </p:sp>
      <p:sp>
        <p:nvSpPr>
          <p:cNvPr id="89" name="TextBox 88">
            <a:extLst>
              <a:ext uri="{FF2B5EF4-FFF2-40B4-BE49-F238E27FC236}">
                <a16:creationId xmlns:a16="http://schemas.microsoft.com/office/drawing/2014/main" id="{719D18BA-5372-69D2-966E-54FEC7D15044}"/>
              </a:ext>
            </a:extLst>
          </p:cNvPr>
          <p:cNvSpPr txBox="1"/>
          <p:nvPr/>
        </p:nvSpPr>
        <p:spPr>
          <a:xfrm>
            <a:off x="12507313" y="22609635"/>
            <a:ext cx="1145893" cy="584775"/>
          </a:xfrm>
          <a:prstGeom prst="rect">
            <a:avLst/>
          </a:prstGeom>
          <a:noFill/>
        </p:spPr>
        <p:txBody>
          <a:bodyPr wrap="square" rtlCol="0">
            <a:spAutoFit/>
          </a:bodyPr>
          <a:lstStyle/>
          <a:p>
            <a:r>
              <a:rPr lang="en-IN" sz="1600" dirty="0"/>
              <a:t>Target Network</a:t>
            </a:r>
          </a:p>
        </p:txBody>
      </p:sp>
      <p:sp>
        <p:nvSpPr>
          <p:cNvPr id="90" name="Arrow: Up-Down 89">
            <a:extLst>
              <a:ext uri="{FF2B5EF4-FFF2-40B4-BE49-F238E27FC236}">
                <a16:creationId xmlns:a16="http://schemas.microsoft.com/office/drawing/2014/main" id="{226605D0-3845-6EA0-999C-FEA142E08204}"/>
              </a:ext>
            </a:extLst>
          </p:cNvPr>
          <p:cNvSpPr/>
          <p:nvPr/>
        </p:nvSpPr>
        <p:spPr>
          <a:xfrm>
            <a:off x="12722691" y="20923983"/>
            <a:ext cx="519252" cy="1138518"/>
          </a:xfrm>
          <a:prstGeom prst="upDownArrow">
            <a:avLst/>
          </a:prstGeom>
          <a:solidFill>
            <a:srgbClr val="659DF7"/>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1" name="TextBox 90">
            <a:extLst>
              <a:ext uri="{FF2B5EF4-FFF2-40B4-BE49-F238E27FC236}">
                <a16:creationId xmlns:a16="http://schemas.microsoft.com/office/drawing/2014/main" id="{90BC51E8-7765-24EB-CB81-590245FFE44D}"/>
              </a:ext>
            </a:extLst>
          </p:cNvPr>
          <p:cNvSpPr txBox="1"/>
          <p:nvPr/>
        </p:nvSpPr>
        <p:spPr>
          <a:xfrm>
            <a:off x="13111657" y="21225028"/>
            <a:ext cx="1145893" cy="584775"/>
          </a:xfrm>
          <a:prstGeom prst="rect">
            <a:avLst/>
          </a:prstGeom>
          <a:noFill/>
        </p:spPr>
        <p:txBody>
          <a:bodyPr wrap="square" rtlCol="0">
            <a:spAutoFit/>
          </a:bodyPr>
          <a:lstStyle/>
          <a:p>
            <a:r>
              <a:rPr lang="en-IN" sz="1600" dirty="0"/>
              <a:t>Network Sync</a:t>
            </a:r>
          </a:p>
        </p:txBody>
      </p:sp>
      <p:sp>
        <p:nvSpPr>
          <p:cNvPr id="92" name="TextBox 91">
            <a:extLst>
              <a:ext uri="{FF2B5EF4-FFF2-40B4-BE49-F238E27FC236}">
                <a16:creationId xmlns:a16="http://schemas.microsoft.com/office/drawing/2014/main" id="{339B6F3A-9D19-7F64-F27F-8615DF46C30C}"/>
              </a:ext>
            </a:extLst>
          </p:cNvPr>
          <p:cNvSpPr txBox="1"/>
          <p:nvPr/>
        </p:nvSpPr>
        <p:spPr>
          <a:xfrm>
            <a:off x="15411115" y="20930937"/>
            <a:ext cx="1539388"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Loss Function</a:t>
            </a:r>
          </a:p>
        </p:txBody>
      </p:sp>
      <p:pic>
        <p:nvPicPr>
          <p:cNvPr id="94" name="Picture 93">
            <a:extLst>
              <a:ext uri="{FF2B5EF4-FFF2-40B4-BE49-F238E27FC236}">
                <a16:creationId xmlns:a16="http://schemas.microsoft.com/office/drawing/2014/main" id="{37AC1BFB-BBB7-FD17-DEDF-6CB4621DB91E}"/>
              </a:ext>
            </a:extLst>
          </p:cNvPr>
          <p:cNvPicPr>
            <a:picLocks noChangeAspect="1"/>
          </p:cNvPicPr>
          <p:nvPr/>
        </p:nvPicPr>
        <p:blipFill>
          <a:blip r:embed="rId12"/>
          <a:stretch>
            <a:fillRect/>
          </a:stretch>
        </p:blipFill>
        <p:spPr>
          <a:xfrm>
            <a:off x="14879024" y="21285955"/>
            <a:ext cx="2690761" cy="932442"/>
          </a:xfrm>
          <a:prstGeom prst="rect">
            <a:avLst/>
          </a:prstGeom>
        </p:spPr>
      </p:pic>
      <p:sp>
        <p:nvSpPr>
          <p:cNvPr id="95" name="TextBox 94">
            <a:extLst>
              <a:ext uri="{FF2B5EF4-FFF2-40B4-BE49-F238E27FC236}">
                <a16:creationId xmlns:a16="http://schemas.microsoft.com/office/drawing/2014/main" id="{254CAC0C-F80A-A346-18A5-82779EC40B08}"/>
              </a:ext>
            </a:extLst>
          </p:cNvPr>
          <p:cNvSpPr txBox="1"/>
          <p:nvPr/>
        </p:nvSpPr>
        <p:spPr>
          <a:xfrm>
            <a:off x="18117962" y="21590621"/>
            <a:ext cx="1411293"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Optimization</a:t>
            </a:r>
          </a:p>
        </p:txBody>
      </p:sp>
      <p:cxnSp>
        <p:nvCxnSpPr>
          <p:cNvPr id="97" name="Straight Arrow Connector 96">
            <a:extLst>
              <a:ext uri="{FF2B5EF4-FFF2-40B4-BE49-F238E27FC236}">
                <a16:creationId xmlns:a16="http://schemas.microsoft.com/office/drawing/2014/main" id="{E098CC8B-7489-FF39-A77A-260AD159A5AE}"/>
              </a:ext>
            </a:extLst>
          </p:cNvPr>
          <p:cNvCxnSpPr>
            <a:cxnSpLocks/>
            <a:stCxn id="94" idx="3"/>
            <a:endCxn id="95" idx="1"/>
          </p:cNvCxnSpPr>
          <p:nvPr/>
        </p:nvCxnSpPr>
        <p:spPr>
          <a:xfrm>
            <a:off x="17569785" y="21752176"/>
            <a:ext cx="548177" cy="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0ECBF04-DBBA-E4C1-4E5E-E3930FDC06F2}"/>
              </a:ext>
            </a:extLst>
          </p:cNvPr>
          <p:cNvSpPr txBox="1"/>
          <p:nvPr/>
        </p:nvSpPr>
        <p:spPr>
          <a:xfrm>
            <a:off x="17683564" y="20427704"/>
            <a:ext cx="2269297"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Update Policy network</a:t>
            </a:r>
          </a:p>
        </p:txBody>
      </p:sp>
      <p:cxnSp>
        <p:nvCxnSpPr>
          <p:cNvPr id="102" name="Straight Arrow Connector 101">
            <a:extLst>
              <a:ext uri="{FF2B5EF4-FFF2-40B4-BE49-F238E27FC236}">
                <a16:creationId xmlns:a16="http://schemas.microsoft.com/office/drawing/2014/main" id="{FD2E00BF-AE01-88AD-8D5A-EE8C4C26FA91}"/>
              </a:ext>
            </a:extLst>
          </p:cNvPr>
          <p:cNvCxnSpPr>
            <a:cxnSpLocks/>
            <a:stCxn id="100" idx="1"/>
            <a:endCxn id="87" idx="3"/>
          </p:cNvCxnSpPr>
          <p:nvPr/>
        </p:nvCxnSpPr>
        <p:spPr>
          <a:xfrm flipH="1">
            <a:off x="13394914" y="20596981"/>
            <a:ext cx="4288650" cy="36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87F5AEF-A10B-3677-E5C5-83C15F9411BF}"/>
              </a:ext>
            </a:extLst>
          </p:cNvPr>
          <p:cNvCxnSpPr>
            <a:cxnSpLocks/>
            <a:stCxn id="95" idx="0"/>
            <a:endCxn id="100" idx="2"/>
          </p:cNvCxnSpPr>
          <p:nvPr/>
        </p:nvCxnSpPr>
        <p:spPr>
          <a:xfrm flipH="1" flipV="1">
            <a:off x="18818213" y="20766258"/>
            <a:ext cx="5396" cy="824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D5A318-F638-57E2-7F9D-2EAE6035DE44}"/>
              </a:ext>
            </a:extLst>
          </p:cNvPr>
          <p:cNvSpPr txBox="1"/>
          <p:nvPr/>
        </p:nvSpPr>
        <p:spPr>
          <a:xfrm>
            <a:off x="-413957" y="21667859"/>
            <a:ext cx="5314246" cy="748923"/>
          </a:xfrm>
          <a:prstGeom prst="rect">
            <a:avLst/>
          </a:prstGeom>
          <a:noFill/>
        </p:spPr>
        <p:txBody>
          <a:bodyPr wrap="square">
            <a:spAutoFit/>
          </a:bodyPr>
          <a:lstStyle/>
          <a:p>
            <a:pPr marL="457200" algn="ctr">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5. </a:t>
            </a:r>
            <a:r>
              <a:rPr lang="en-US" sz="1800" dirty="0">
                <a:solidFill>
                  <a:srgbClr val="000000"/>
                </a:solidFill>
                <a:effectLst/>
                <a:latin typeface="+mn-lt"/>
                <a:ea typeface="Times New Roman" panose="02020603050405020304" pitchFamily="18" charset="0"/>
                <a:cs typeface="Aptos" panose="020B0004020202020204" pitchFamily="34" charset="0"/>
              </a:rPr>
              <a:t>General Representation of </a:t>
            </a:r>
          </a:p>
          <a:p>
            <a:pPr marL="457200" algn="ctr">
              <a:spcAft>
                <a:spcPts val="800"/>
              </a:spcAft>
            </a:pPr>
            <a:r>
              <a:rPr lang="en-US" sz="1800" dirty="0">
                <a:solidFill>
                  <a:srgbClr val="000000"/>
                </a:solidFill>
                <a:effectLst/>
                <a:latin typeface="+mn-lt"/>
                <a:ea typeface="Times New Roman" panose="02020603050405020304" pitchFamily="18" charset="0"/>
                <a:cs typeface="Aptos" panose="020B0004020202020204" pitchFamily="34" charset="0"/>
              </a:rPr>
              <a:t>Deep Q-Learning (DQL)</a:t>
            </a:r>
            <a:r>
              <a:rPr lang="en-US" sz="1800" dirty="0">
                <a:latin typeface="+mn-lt"/>
                <a:ea typeface="Times New Roman" panose="02020603050405020304" pitchFamily="18" charset="0"/>
                <a:cs typeface="Aptos" panose="020B0004020202020204" pitchFamily="34" charset="0"/>
              </a:rPr>
              <a:t> </a:t>
            </a:r>
            <a:endParaRPr lang="en-IN" sz="1800" dirty="0">
              <a:effectLst/>
              <a:latin typeface="+mn-lt"/>
              <a:ea typeface="Aptos" panose="020B0004020202020204" pitchFamily="34" charset="0"/>
              <a:cs typeface="Aptos" panose="020B0004020202020204" pitchFamily="34" charset="0"/>
            </a:endParaRPr>
          </a:p>
        </p:txBody>
      </p:sp>
      <p:sp>
        <p:nvSpPr>
          <p:cNvPr id="106" name="TextBox 105">
            <a:extLst>
              <a:ext uri="{FF2B5EF4-FFF2-40B4-BE49-F238E27FC236}">
                <a16:creationId xmlns:a16="http://schemas.microsoft.com/office/drawing/2014/main" id="{1AE46275-CA65-2908-CA3D-B7C27E963D36}"/>
              </a:ext>
            </a:extLst>
          </p:cNvPr>
          <p:cNvSpPr txBox="1"/>
          <p:nvPr/>
        </p:nvSpPr>
        <p:spPr>
          <a:xfrm>
            <a:off x="8551429" y="22410351"/>
            <a:ext cx="2039300"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Memory Mini Batch</a:t>
            </a:r>
          </a:p>
        </p:txBody>
      </p:sp>
      <p:sp>
        <p:nvSpPr>
          <p:cNvPr id="107" name="TextBox 106">
            <a:extLst>
              <a:ext uri="{FF2B5EF4-FFF2-40B4-BE49-F238E27FC236}">
                <a16:creationId xmlns:a16="http://schemas.microsoft.com/office/drawing/2014/main" id="{D47BCCCE-9F00-5113-DF10-85DA19FB439F}"/>
              </a:ext>
            </a:extLst>
          </p:cNvPr>
          <p:cNvSpPr txBox="1"/>
          <p:nvPr/>
        </p:nvSpPr>
        <p:spPr>
          <a:xfrm>
            <a:off x="6319117" y="22694621"/>
            <a:ext cx="1780816" cy="338554"/>
          </a:xfrm>
          <a:prstGeom prst="rect">
            <a:avLst/>
          </a:prstGeom>
          <a:solidFill>
            <a:srgbClr val="659DF7"/>
          </a:solidFill>
          <a:ln>
            <a:solidFill>
              <a:schemeClr val="accent1">
                <a:lumMod val="40000"/>
                <a:lumOff val="60000"/>
              </a:schemeClr>
            </a:solidFill>
          </a:ln>
        </p:spPr>
        <p:txBody>
          <a:bodyPr wrap="square" rtlCol="0">
            <a:spAutoFit/>
          </a:bodyPr>
          <a:lstStyle/>
          <a:p>
            <a:r>
              <a:rPr lang="en-IN" sz="1600" dirty="0">
                <a:solidFill>
                  <a:schemeClr val="bg1"/>
                </a:solidFill>
              </a:rPr>
              <a:t>Replay Memory</a:t>
            </a:r>
          </a:p>
        </p:txBody>
      </p:sp>
      <p:sp>
        <p:nvSpPr>
          <p:cNvPr id="111" name="TextBox 110">
            <a:extLst>
              <a:ext uri="{FF2B5EF4-FFF2-40B4-BE49-F238E27FC236}">
                <a16:creationId xmlns:a16="http://schemas.microsoft.com/office/drawing/2014/main" id="{25DB0C68-236F-95C3-59AA-7A9D5B669906}"/>
              </a:ext>
            </a:extLst>
          </p:cNvPr>
          <p:cNvSpPr txBox="1"/>
          <p:nvPr/>
        </p:nvSpPr>
        <p:spPr>
          <a:xfrm>
            <a:off x="193691" y="23697530"/>
            <a:ext cx="14908072" cy="369332"/>
          </a:xfrm>
          <a:prstGeom prst="rect">
            <a:avLst/>
          </a:prstGeom>
          <a:solidFill>
            <a:srgbClr val="00B0AC"/>
          </a:solidFill>
        </p:spPr>
        <p:txBody>
          <a:bodyPr wrap="square" rtlCol="0">
            <a:spAutoFit/>
          </a:bodyPr>
          <a:lstStyle/>
          <a:p>
            <a:pPr algn="ctr"/>
            <a:r>
              <a:rPr lang="en-IN" sz="1800" b="1" dirty="0">
                <a:solidFill>
                  <a:schemeClr val="bg1"/>
                </a:solidFill>
              </a:rPr>
              <a:t>A</a:t>
            </a:r>
            <a:r>
              <a:rPr lang="en-IN" sz="1800" dirty="0">
                <a:solidFill>
                  <a:schemeClr val="bg1"/>
                </a:solidFill>
              </a:rPr>
              <a:t> Parameters of Simulations</a:t>
            </a:r>
          </a:p>
        </p:txBody>
      </p:sp>
      <p:sp>
        <p:nvSpPr>
          <p:cNvPr id="114" name="TextBox 113">
            <a:extLst>
              <a:ext uri="{FF2B5EF4-FFF2-40B4-BE49-F238E27FC236}">
                <a16:creationId xmlns:a16="http://schemas.microsoft.com/office/drawing/2014/main" id="{FADFBC8C-EE6C-2AEA-C444-FB1AD96DCBAF}"/>
              </a:ext>
            </a:extLst>
          </p:cNvPr>
          <p:cNvSpPr txBox="1"/>
          <p:nvPr/>
        </p:nvSpPr>
        <p:spPr>
          <a:xfrm>
            <a:off x="27099827" y="16857562"/>
            <a:ext cx="4984270" cy="369332"/>
          </a:xfrm>
          <a:prstGeom prst="rect">
            <a:avLst/>
          </a:prstGeom>
          <a:noFill/>
        </p:spPr>
        <p:txBody>
          <a:bodyPr wrap="square" rtlCol="0">
            <a:spAutoFit/>
          </a:bodyPr>
          <a:lstStyle/>
          <a:p>
            <a:r>
              <a:rPr lang="en-IN" sz="1800" dirty="0"/>
              <a:t>Table. Score to Reward function</a:t>
            </a:r>
          </a:p>
        </p:txBody>
      </p:sp>
      <p:sp>
        <p:nvSpPr>
          <p:cNvPr id="115" name="TextBox 114">
            <a:extLst>
              <a:ext uri="{FF2B5EF4-FFF2-40B4-BE49-F238E27FC236}">
                <a16:creationId xmlns:a16="http://schemas.microsoft.com/office/drawing/2014/main" id="{F7F961FD-D32D-8C67-950C-F295B0F2E2E3}"/>
              </a:ext>
            </a:extLst>
          </p:cNvPr>
          <p:cNvSpPr txBox="1"/>
          <p:nvPr/>
        </p:nvSpPr>
        <p:spPr>
          <a:xfrm>
            <a:off x="15161039" y="23681960"/>
            <a:ext cx="17628457" cy="400110"/>
          </a:xfrm>
          <a:prstGeom prst="rect">
            <a:avLst/>
          </a:prstGeom>
          <a:solidFill>
            <a:srgbClr val="00B0AC"/>
          </a:solidFill>
        </p:spPr>
        <p:txBody>
          <a:bodyPr wrap="square" rtlCol="0">
            <a:spAutoFit/>
          </a:bodyPr>
          <a:lstStyle/>
          <a:p>
            <a:pPr algn="ctr"/>
            <a:r>
              <a:rPr lang="en-IN" sz="2000" b="1" dirty="0">
                <a:solidFill>
                  <a:schemeClr val="bg1"/>
                </a:solidFill>
              </a:rPr>
              <a:t>B</a:t>
            </a:r>
            <a:r>
              <a:rPr lang="en-IN" sz="2000" dirty="0">
                <a:solidFill>
                  <a:schemeClr val="bg1"/>
                </a:solidFill>
              </a:rPr>
              <a:t> Simulations and Predicted Antibodies</a:t>
            </a:r>
          </a:p>
        </p:txBody>
      </p:sp>
      <p:sp>
        <p:nvSpPr>
          <p:cNvPr id="119" name="Google Shape;66;p13">
            <a:extLst>
              <a:ext uri="{FF2B5EF4-FFF2-40B4-BE49-F238E27FC236}">
                <a16:creationId xmlns:a16="http://schemas.microsoft.com/office/drawing/2014/main" id="{763A7E2F-3255-C34C-6D11-9C9C1B9C6F44}"/>
              </a:ext>
            </a:extLst>
          </p:cNvPr>
          <p:cNvSpPr/>
          <p:nvPr/>
        </p:nvSpPr>
        <p:spPr>
          <a:xfrm>
            <a:off x="20862021" y="16411696"/>
            <a:ext cx="11927475" cy="125064"/>
          </a:xfrm>
          <a:prstGeom prst="roundRect">
            <a:avLst>
              <a:gd name="adj" fmla="val 16667"/>
            </a:avLst>
          </a:prstGeom>
          <a:solidFill>
            <a:srgbClr val="00808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900" b="1" dirty="0">
              <a:solidFill>
                <a:srgbClr val="EEEEEE"/>
              </a:solidFill>
            </a:endParaRPr>
          </a:p>
        </p:txBody>
      </p:sp>
      <p:sp>
        <p:nvSpPr>
          <p:cNvPr id="120" name="TextBox 119">
            <a:extLst>
              <a:ext uri="{FF2B5EF4-FFF2-40B4-BE49-F238E27FC236}">
                <a16:creationId xmlns:a16="http://schemas.microsoft.com/office/drawing/2014/main" id="{1C371C85-2F7A-23D3-66D5-425218D6F482}"/>
              </a:ext>
            </a:extLst>
          </p:cNvPr>
          <p:cNvSpPr txBox="1"/>
          <p:nvPr/>
        </p:nvSpPr>
        <p:spPr>
          <a:xfrm>
            <a:off x="226166" y="28623266"/>
            <a:ext cx="14700807" cy="369332"/>
          </a:xfrm>
          <a:prstGeom prst="rect">
            <a:avLst/>
          </a:prstGeom>
          <a:solidFill>
            <a:srgbClr val="00B0AC"/>
          </a:solidFill>
        </p:spPr>
        <p:txBody>
          <a:bodyPr wrap="square" rtlCol="0">
            <a:spAutoFit/>
          </a:bodyPr>
          <a:lstStyle/>
          <a:p>
            <a:pPr algn="ctr"/>
            <a:r>
              <a:rPr lang="en-IN" sz="1800" dirty="0">
                <a:solidFill>
                  <a:schemeClr val="bg1"/>
                </a:solidFill>
              </a:rPr>
              <a:t>Structure Validation using AlphaFold2 and C-alpha distance plots</a:t>
            </a:r>
          </a:p>
        </p:txBody>
      </p:sp>
      <p:graphicFrame>
        <p:nvGraphicFramePr>
          <p:cNvPr id="3" name="Table 2">
            <a:extLst>
              <a:ext uri="{FF2B5EF4-FFF2-40B4-BE49-F238E27FC236}">
                <a16:creationId xmlns:a16="http://schemas.microsoft.com/office/drawing/2014/main" id="{8416A50B-12BA-2189-A061-080FFDBB1053}"/>
              </a:ext>
            </a:extLst>
          </p:cNvPr>
          <p:cNvGraphicFramePr>
            <a:graphicFrameLocks noGrp="1"/>
          </p:cNvGraphicFramePr>
          <p:nvPr>
            <p:extLst>
              <p:ext uri="{D42A27DB-BD31-4B8C-83A1-F6EECF244321}">
                <p14:modId xmlns:p14="http://schemas.microsoft.com/office/powerpoint/2010/main" val="2469154040"/>
              </p:ext>
            </p:extLst>
          </p:nvPr>
        </p:nvGraphicFramePr>
        <p:xfrm>
          <a:off x="193691" y="24107017"/>
          <a:ext cx="14908073" cy="3654250"/>
        </p:xfrm>
        <a:graphic>
          <a:graphicData uri="http://schemas.openxmlformats.org/drawingml/2006/table">
            <a:tbl>
              <a:tblPr firstRow="1" firstCol="1" bandRow="1">
                <a:tableStyleId>{9C158E3D-C3EB-49D8-A6B2-AB95B476CFE3}</a:tableStyleId>
              </a:tblPr>
              <a:tblGrid>
                <a:gridCol w="784613">
                  <a:extLst>
                    <a:ext uri="{9D8B030D-6E8A-4147-A177-3AD203B41FA5}">
                      <a16:colId xmlns:a16="http://schemas.microsoft.com/office/drawing/2014/main" val="717957224"/>
                    </a:ext>
                  </a:extLst>
                </a:gridCol>
                <a:gridCol w="1543237">
                  <a:extLst>
                    <a:ext uri="{9D8B030D-6E8A-4147-A177-3AD203B41FA5}">
                      <a16:colId xmlns:a16="http://schemas.microsoft.com/office/drawing/2014/main" val="2595890735"/>
                    </a:ext>
                  </a:extLst>
                </a:gridCol>
                <a:gridCol w="1113130">
                  <a:extLst>
                    <a:ext uri="{9D8B030D-6E8A-4147-A177-3AD203B41FA5}">
                      <a16:colId xmlns:a16="http://schemas.microsoft.com/office/drawing/2014/main" val="4191296163"/>
                    </a:ext>
                  </a:extLst>
                </a:gridCol>
                <a:gridCol w="1059249">
                  <a:extLst>
                    <a:ext uri="{9D8B030D-6E8A-4147-A177-3AD203B41FA5}">
                      <a16:colId xmlns:a16="http://schemas.microsoft.com/office/drawing/2014/main" val="2356006471"/>
                    </a:ext>
                  </a:extLst>
                </a:gridCol>
                <a:gridCol w="581476">
                  <a:extLst>
                    <a:ext uri="{9D8B030D-6E8A-4147-A177-3AD203B41FA5}">
                      <a16:colId xmlns:a16="http://schemas.microsoft.com/office/drawing/2014/main" val="2313098296"/>
                    </a:ext>
                  </a:extLst>
                </a:gridCol>
                <a:gridCol w="1123054">
                  <a:extLst>
                    <a:ext uri="{9D8B030D-6E8A-4147-A177-3AD203B41FA5}">
                      <a16:colId xmlns:a16="http://schemas.microsoft.com/office/drawing/2014/main" val="3491449925"/>
                    </a:ext>
                  </a:extLst>
                </a:gridCol>
                <a:gridCol w="700621">
                  <a:extLst>
                    <a:ext uri="{9D8B030D-6E8A-4147-A177-3AD203B41FA5}">
                      <a16:colId xmlns:a16="http://schemas.microsoft.com/office/drawing/2014/main" val="2482195951"/>
                    </a:ext>
                  </a:extLst>
                </a:gridCol>
                <a:gridCol w="518988">
                  <a:extLst>
                    <a:ext uri="{9D8B030D-6E8A-4147-A177-3AD203B41FA5}">
                      <a16:colId xmlns:a16="http://schemas.microsoft.com/office/drawing/2014/main" val="276235846"/>
                    </a:ext>
                  </a:extLst>
                </a:gridCol>
                <a:gridCol w="738008">
                  <a:extLst>
                    <a:ext uri="{9D8B030D-6E8A-4147-A177-3AD203B41FA5}">
                      <a16:colId xmlns:a16="http://schemas.microsoft.com/office/drawing/2014/main" val="483763617"/>
                    </a:ext>
                  </a:extLst>
                </a:gridCol>
                <a:gridCol w="322528">
                  <a:extLst>
                    <a:ext uri="{9D8B030D-6E8A-4147-A177-3AD203B41FA5}">
                      <a16:colId xmlns:a16="http://schemas.microsoft.com/office/drawing/2014/main" val="2133329724"/>
                    </a:ext>
                  </a:extLst>
                </a:gridCol>
                <a:gridCol w="676886">
                  <a:extLst>
                    <a:ext uri="{9D8B030D-6E8A-4147-A177-3AD203B41FA5}">
                      <a16:colId xmlns:a16="http://schemas.microsoft.com/office/drawing/2014/main" val="2097765095"/>
                    </a:ext>
                  </a:extLst>
                </a:gridCol>
                <a:gridCol w="331713">
                  <a:extLst>
                    <a:ext uri="{9D8B030D-6E8A-4147-A177-3AD203B41FA5}">
                      <a16:colId xmlns:a16="http://schemas.microsoft.com/office/drawing/2014/main" val="4205858808"/>
                    </a:ext>
                  </a:extLst>
                </a:gridCol>
                <a:gridCol w="492547">
                  <a:extLst>
                    <a:ext uri="{9D8B030D-6E8A-4147-A177-3AD203B41FA5}">
                      <a16:colId xmlns:a16="http://schemas.microsoft.com/office/drawing/2014/main" val="2206073963"/>
                    </a:ext>
                  </a:extLst>
                </a:gridCol>
                <a:gridCol w="689407">
                  <a:extLst>
                    <a:ext uri="{9D8B030D-6E8A-4147-A177-3AD203B41FA5}">
                      <a16:colId xmlns:a16="http://schemas.microsoft.com/office/drawing/2014/main" val="2265604635"/>
                    </a:ext>
                  </a:extLst>
                </a:gridCol>
                <a:gridCol w="155459">
                  <a:extLst>
                    <a:ext uri="{9D8B030D-6E8A-4147-A177-3AD203B41FA5}">
                      <a16:colId xmlns:a16="http://schemas.microsoft.com/office/drawing/2014/main" val="3063704298"/>
                    </a:ext>
                  </a:extLst>
                </a:gridCol>
                <a:gridCol w="1009138">
                  <a:extLst>
                    <a:ext uri="{9D8B030D-6E8A-4147-A177-3AD203B41FA5}">
                      <a16:colId xmlns:a16="http://schemas.microsoft.com/office/drawing/2014/main" val="933527839"/>
                    </a:ext>
                  </a:extLst>
                </a:gridCol>
                <a:gridCol w="1185453">
                  <a:extLst>
                    <a:ext uri="{9D8B030D-6E8A-4147-A177-3AD203B41FA5}">
                      <a16:colId xmlns:a16="http://schemas.microsoft.com/office/drawing/2014/main" val="314842070"/>
                    </a:ext>
                  </a:extLst>
                </a:gridCol>
                <a:gridCol w="938599">
                  <a:extLst>
                    <a:ext uri="{9D8B030D-6E8A-4147-A177-3AD203B41FA5}">
                      <a16:colId xmlns:a16="http://schemas.microsoft.com/office/drawing/2014/main" val="2650288963"/>
                    </a:ext>
                  </a:extLst>
                </a:gridCol>
                <a:gridCol w="143242">
                  <a:extLst>
                    <a:ext uri="{9D8B030D-6E8A-4147-A177-3AD203B41FA5}">
                      <a16:colId xmlns:a16="http://schemas.microsoft.com/office/drawing/2014/main" val="1585313160"/>
                    </a:ext>
                  </a:extLst>
                </a:gridCol>
                <a:gridCol w="800725">
                  <a:extLst>
                    <a:ext uri="{9D8B030D-6E8A-4147-A177-3AD203B41FA5}">
                      <a16:colId xmlns:a16="http://schemas.microsoft.com/office/drawing/2014/main" val="3147543078"/>
                    </a:ext>
                  </a:extLst>
                </a:gridCol>
              </a:tblGrid>
              <a:tr h="220447">
                <a:tc gridSpan="20">
                  <a:txBody>
                    <a:bodyPr/>
                    <a:lstStyle/>
                    <a:p>
                      <a:pPr>
                        <a:lnSpc>
                          <a:spcPct val="107000"/>
                        </a:lnSpc>
                        <a:spcAft>
                          <a:spcPts val="800"/>
                        </a:spcAft>
                      </a:pPr>
                      <a:r>
                        <a:rPr lang="en-IN" sz="1350" kern="100" dirty="0">
                          <a:solidFill>
                            <a:schemeClr val="bg1"/>
                          </a:solidFill>
                          <a:effectLst/>
                          <a:latin typeface="+mn-lt"/>
                        </a:rPr>
                        <a:t>Q-Learning</a:t>
                      </a:r>
                      <a:endParaRPr lang="en-IN" sz="135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230282439"/>
                  </a:ext>
                </a:extLst>
              </a:tr>
              <a:tr h="220447">
                <a:tc gridSpan="20">
                  <a:txBody>
                    <a:bodyPr/>
                    <a:lstStyle/>
                    <a:p>
                      <a:pPr>
                        <a:lnSpc>
                          <a:spcPct val="107000"/>
                        </a:lnSpc>
                        <a:spcAft>
                          <a:spcPts val="800"/>
                        </a:spcAft>
                      </a:pPr>
                      <a:r>
                        <a:rPr lang="en-IN" sz="1350" kern="100" dirty="0">
                          <a:effectLst/>
                          <a:latin typeface="+mn-lt"/>
                        </a:rPr>
                        <a:t>Epsilon Decay</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extLst>
                  <a:ext uri="{0D108BD9-81ED-4DB2-BD59-A6C34878D82A}">
                    <a16:rowId xmlns:a16="http://schemas.microsoft.com/office/drawing/2014/main" val="886677812"/>
                  </a:ext>
                </a:extLst>
              </a:tr>
              <a:tr h="450762">
                <a:tc>
                  <a:txBody>
                    <a:bodyPr/>
                    <a:lstStyle/>
                    <a:p>
                      <a:pPr>
                        <a:lnSpc>
                          <a:spcPct val="107000"/>
                        </a:lnSpc>
                        <a:spcAft>
                          <a:spcPts val="800"/>
                        </a:spcAft>
                      </a:pPr>
                      <a:r>
                        <a:rPr lang="en-IN" sz="1350" kern="100" dirty="0">
                          <a:effectLst/>
                          <a:latin typeface="+mn-lt"/>
                        </a:rPr>
                        <a:t>Chain</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l"/>
                      <a:r>
                        <a:rPr lang="en-IN" sz="1350" kern="100" dirty="0">
                          <a:effectLst/>
                          <a:latin typeface="+mn-lt"/>
                        </a:rPr>
                        <a:t>Residues position</a:t>
                      </a:r>
                      <a:endParaRPr lang="en-IN" sz="1350" dirty="0"/>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effectLst/>
                          <a:latin typeface="+mn-lt"/>
                        </a:rPr>
                        <a:t>No. of Mutation a.a.</a:t>
                      </a:r>
                      <a:endParaRPr lang="en-IN" sz="1350" dirty="0"/>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4">
                  <a:txBody>
                    <a:bodyPr/>
                    <a:lstStyle/>
                    <a:p>
                      <a:pPr algn="l"/>
                      <a:r>
                        <a:rPr lang="en-IN" sz="1350" kern="100" dirty="0">
                          <a:effectLst/>
                          <a:latin typeface="+mn-lt"/>
                        </a:rPr>
                        <a:t>Mutations Residues</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pPr algn="r"/>
                      <a:r>
                        <a:rPr lang="en-IN" sz="1350" kern="100" dirty="0">
                          <a:effectLst/>
                          <a:latin typeface="+mn-lt"/>
                          <a:ea typeface="Aptos" panose="020B0004020202020204" pitchFamily="34" charset="0"/>
                          <a:cs typeface="Times New Roman" panose="02020603050405020304" pitchFamily="18" charset="0"/>
                        </a:rPr>
                        <a:t>Exploration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pPr algn="r"/>
                      <a:r>
                        <a:rPr lang="en-IN" sz="1350" kern="100" dirty="0">
                          <a:effectLst/>
                          <a:latin typeface="+mn-lt"/>
                        </a:rPr>
                        <a:t>Exploration decay</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sz="1300" dirty="0">
                        <a:latin typeface="+mn-lt"/>
                      </a:endParaRPr>
                    </a:p>
                  </a:txBody>
                  <a:tcPr marL="68580" marR="68580" marT="0" marB="0">
                    <a:solidFill>
                      <a:srgbClr val="DDFCFF"/>
                    </a:solidFill>
                  </a:tcPr>
                </a:tc>
                <a:tc gridSpan="2">
                  <a:txBody>
                    <a:bodyPr/>
                    <a:lstStyle/>
                    <a:p>
                      <a:pPr algn="r"/>
                      <a:r>
                        <a:rPr lang="en-IN" sz="1350" kern="100" dirty="0">
                          <a:effectLst/>
                          <a:latin typeface="+mn-lt"/>
                        </a:rPr>
                        <a:t>Exploration decay interval</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100" kern="100" dirty="0">
                          <a:effectLst/>
                        </a:rPr>
                        <a:t>Minimum Exploration</a:t>
                      </a:r>
                      <a:endParaRPr lang="en-IN" sz="1100" dirty="0"/>
                    </a:p>
                  </a:txBody>
                  <a:tcPr marL="68580" marR="68580" marT="0" marB="0">
                    <a:solidFill>
                      <a:schemeClr val="accent5">
                        <a:lumMod val="20000"/>
                        <a:lumOff val="80000"/>
                      </a:schemeClr>
                    </a:solidFill>
                  </a:tcPr>
                </a:tc>
                <a:tc gridSpan="2">
                  <a:txBody>
                    <a:bodyPr/>
                    <a:lstStyle/>
                    <a:p>
                      <a:pPr algn="r"/>
                      <a:r>
                        <a:rPr lang="en-IN" sz="1350" kern="100" dirty="0">
                          <a:effectLst/>
                          <a:latin typeface="+mn-lt"/>
                        </a:rPr>
                        <a:t>Minimum Exploration</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dirty="0"/>
                    </a:p>
                  </a:txBody>
                  <a:tcPr marL="68580" marR="68580" marT="0" marB="0"/>
                </a:tc>
                <a:tc>
                  <a:txBody>
                    <a:bodyPr/>
                    <a:lstStyle/>
                    <a:p>
                      <a:pPr algn="r"/>
                      <a:r>
                        <a:rPr lang="en-IN" sz="1350" kern="100" dirty="0">
                          <a:effectLst/>
                          <a:latin typeface="+mn-lt"/>
                        </a:rPr>
                        <a:t>Learning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lnSpc>
                          <a:spcPct val="107000"/>
                        </a:lnSpc>
                        <a:spcAft>
                          <a:spcPts val="800"/>
                        </a:spcAft>
                      </a:pPr>
                      <a:r>
                        <a:rPr lang="en-IN" sz="1350" kern="100" dirty="0">
                          <a:effectLst/>
                          <a:latin typeface="+mn-lt"/>
                        </a:rPr>
                        <a:t>Discount factor</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r"/>
                      <a:r>
                        <a:rPr lang="en-IN" sz="1350" kern="100" dirty="0">
                          <a:effectLst/>
                          <a:latin typeface="+mn-lt"/>
                        </a:rPr>
                        <a:t>Random seed</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1473048880"/>
                  </a:ext>
                </a:extLst>
              </a:tr>
              <a:tr h="315160">
                <a:tc>
                  <a:txBody>
                    <a:bodyPr/>
                    <a:lstStyle/>
                    <a:p>
                      <a:pPr>
                        <a:lnSpc>
                          <a:spcPct val="107000"/>
                        </a:lnSpc>
                        <a:spcAft>
                          <a:spcPts val="800"/>
                        </a:spcAft>
                      </a:pPr>
                      <a:r>
                        <a:rPr lang="en-IN" sz="1350" kern="100" dirty="0">
                          <a:effectLst/>
                          <a:latin typeface="+mn-lt"/>
                          <a:ea typeface="Aptos" panose="020B0004020202020204" pitchFamily="34" charset="0"/>
                          <a:cs typeface="Times New Roman" panose="02020603050405020304" pitchFamily="18" charset="0"/>
                        </a:rPr>
                        <a:t>Both</a:t>
                      </a:r>
                    </a:p>
                  </a:txBody>
                  <a:tcPr marL="68580" marR="68580" marT="0" marB="0">
                    <a:lnT w="12700" cap="flat" cmpd="sng" algn="ctr">
                      <a:solidFill>
                        <a:schemeClr val="tx1"/>
                      </a:solidFill>
                      <a:prstDash val="solid"/>
                      <a:round/>
                      <a:headEnd type="none" w="med" len="med"/>
                      <a:tailEnd type="none" w="med" len="med"/>
                    </a:lnT>
                    <a:solidFill>
                      <a:srgbClr val="FF7D7D"/>
                    </a:solidFill>
                  </a:tcPr>
                </a:tc>
                <a:tc gridSpan="2">
                  <a:txBody>
                    <a:bodyPr/>
                    <a:lstStyle/>
                    <a:p>
                      <a:r>
                        <a:rPr lang="en-IN" sz="1350" kern="100">
                          <a:effectLst/>
                          <a:latin typeface="+mn-lt"/>
                          <a:ea typeface="Aptos" panose="020B0004020202020204" pitchFamily="34" charset="0"/>
                          <a:cs typeface="Times New Roman" panose="02020603050405020304" pitchFamily="18" charset="0"/>
                        </a:rPr>
                        <a:t>All</a:t>
                      </a:r>
                      <a:endParaRPr lang="en-IN" sz="1350"/>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a:txBody>
                    <a:bodyPr/>
                    <a:lstStyle/>
                    <a:p>
                      <a:pPr algn="r"/>
                      <a:r>
                        <a:rPr lang="en-IN" sz="1350" dirty="0">
                          <a:latin typeface="+mn-lt"/>
                        </a:rPr>
                        <a:t>20</a:t>
                      </a:r>
                      <a:endParaRPr lang="en-IN" sz="1350" dirty="0"/>
                    </a:p>
                  </a:txBody>
                  <a:tcPr marL="68580" marR="68580" marT="0" marB="0">
                    <a:lnT w="12700" cap="flat" cmpd="sng" algn="ctr">
                      <a:solidFill>
                        <a:schemeClr val="tx1"/>
                      </a:solidFill>
                      <a:prstDash val="solid"/>
                      <a:round/>
                      <a:headEnd type="none" w="med" len="med"/>
                      <a:tailEnd type="none" w="med" len="med"/>
                    </a:lnT>
                    <a:solidFill>
                      <a:srgbClr val="FF7D7D"/>
                    </a:solidFill>
                  </a:tcPr>
                </a:tc>
                <a:tc gridSpan="4">
                  <a:txBody>
                    <a:bodyPr/>
                    <a:lstStyle/>
                    <a:p>
                      <a:r>
                        <a:rPr lang="en-IN" sz="1350" dirty="0">
                          <a:latin typeface="+mn-lt"/>
                        </a:rPr>
                        <a:t>All essential a.a.</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hMerge="1">
                  <a:txBody>
                    <a:bodyPr/>
                    <a:lstStyle/>
                    <a:p>
                      <a:endParaRPr lang="en-IN"/>
                    </a:p>
                  </a:txBody>
                  <a:tcPr/>
                </a:tc>
                <a:tc hMerge="1">
                  <a:txBody>
                    <a:bodyPr/>
                    <a:lstStyle/>
                    <a:p>
                      <a:endParaRPr lang="en-IN" sz="1300" dirty="0">
                        <a:latin typeface="+mn-lt"/>
                      </a:endParaRPr>
                    </a:p>
                  </a:txBody>
                  <a:tcPr marL="68580" marR="68580" marT="0" marB="0">
                    <a:solidFill>
                      <a:srgbClr val="FF7D7D"/>
                    </a:solidFill>
                  </a:tcPr>
                </a:tc>
                <a:tc gridSpan="2">
                  <a:txBody>
                    <a:bodyPr/>
                    <a:lstStyle/>
                    <a:p>
                      <a:pPr algn="r"/>
                      <a:r>
                        <a:rPr lang="en-IN" sz="1350" dirty="0">
                          <a:latin typeface="+mn-lt"/>
                        </a:rPr>
                        <a:t>1</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50" dirty="0">
                          <a:latin typeface="+mn-lt"/>
                        </a:rPr>
                        <a:t>0.01</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50" dirty="0">
                          <a:latin typeface="+mn-lt"/>
                        </a:rPr>
                        <a:t>1000</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gridSpan="2">
                  <a:txBody>
                    <a:bodyPr/>
                    <a:lstStyle/>
                    <a:p>
                      <a:pPr algn="r"/>
                      <a:r>
                        <a:rPr lang="en-IN" sz="1350" dirty="0">
                          <a:latin typeface="+mn-lt"/>
                        </a:rPr>
                        <a:t>0.05</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endParaRPr lang="en-IN"/>
                    </a:p>
                  </a:txBody>
                  <a:tcPr/>
                </a:tc>
                <a:tc>
                  <a:txBody>
                    <a:bodyPr/>
                    <a:lstStyle/>
                    <a:p>
                      <a:pPr algn="r"/>
                      <a:r>
                        <a:rPr lang="en-IN" sz="1350" dirty="0">
                          <a:latin typeface="+mn-lt"/>
                        </a:rPr>
                        <a:t>0.01</a:t>
                      </a:r>
                    </a:p>
                  </a:txBody>
                  <a:tcPr marL="68580" marR="68580" marT="0" marB="0">
                    <a:lnT w="12700" cap="flat" cmpd="sng" algn="ctr">
                      <a:solidFill>
                        <a:schemeClr val="tx1"/>
                      </a:solidFill>
                      <a:prstDash val="solid"/>
                      <a:round/>
                      <a:headEnd type="none" w="med" len="med"/>
                      <a:tailEnd type="none" w="med" len="med"/>
                    </a:lnT>
                    <a:solidFill>
                      <a:srgbClr val="FF7D7D"/>
                    </a:solidFill>
                  </a:tcPr>
                </a:tc>
                <a:tc>
                  <a:txBody>
                    <a:bodyPr/>
                    <a:lstStyle/>
                    <a:p>
                      <a:pPr algn="r"/>
                      <a:r>
                        <a:rPr lang="en-IN" sz="1350" dirty="0">
                          <a:latin typeface="+mn-lt"/>
                        </a:rPr>
                        <a:t>0.9</a:t>
                      </a:r>
                      <a:endParaRPr lang="en-IN" dirty="0"/>
                    </a:p>
                  </a:txBody>
                  <a:tcPr marL="68580" marR="68580" marT="0" marB="0">
                    <a:lnT w="12700" cap="flat" cmpd="sng" algn="ctr">
                      <a:solidFill>
                        <a:schemeClr val="tx1"/>
                      </a:solidFill>
                      <a:prstDash val="solid"/>
                      <a:round/>
                      <a:headEnd type="none" w="med" len="med"/>
                      <a:tailEnd type="none" w="med" len="med"/>
                    </a:lnT>
                    <a:solidFill>
                      <a:srgbClr val="FF7D7D"/>
                    </a:solidFill>
                  </a:tcPr>
                </a:tc>
                <a:tc gridSpan="2">
                  <a:txBody>
                    <a:bodyPr/>
                    <a:lstStyle/>
                    <a:p>
                      <a:pPr algn="r"/>
                      <a:r>
                        <a:rPr lang="en-IN" sz="1350" dirty="0">
                          <a:latin typeface="+mn-lt"/>
                        </a:rPr>
                        <a:t>17</a:t>
                      </a:r>
                    </a:p>
                  </a:txBody>
                  <a:tcPr marL="68580" marR="68580" marT="0" marB="0">
                    <a:lnT w="12700" cap="flat" cmpd="sng" algn="ctr">
                      <a:solidFill>
                        <a:schemeClr val="tx1"/>
                      </a:solidFill>
                      <a:prstDash val="solid"/>
                      <a:round/>
                      <a:headEnd type="none" w="med" len="med"/>
                      <a:tailEnd type="none" w="med" len="med"/>
                    </a:lnT>
                    <a:solidFill>
                      <a:srgbClr val="FF7D7D"/>
                    </a:solidFill>
                  </a:tcPr>
                </a:tc>
                <a:tc hMerge="1">
                  <a:txBody>
                    <a:bodyPr/>
                    <a:lstStyle/>
                    <a:p>
                      <a:pPr algn="r"/>
                      <a:endParaRPr lang="en-IN" sz="1300" dirty="0">
                        <a:latin typeface="+mn-lt"/>
                      </a:endParaRPr>
                    </a:p>
                  </a:txBody>
                  <a:tcPr marL="68580" marR="68580" marT="0" marB="0">
                    <a:solidFill>
                      <a:srgbClr val="FF7D7D"/>
                    </a:solidFill>
                  </a:tcPr>
                </a:tc>
                <a:extLst>
                  <a:ext uri="{0D108BD9-81ED-4DB2-BD59-A6C34878D82A}">
                    <a16:rowId xmlns:a16="http://schemas.microsoft.com/office/drawing/2014/main" val="3231031056"/>
                  </a:ext>
                </a:extLst>
              </a:tr>
              <a:tr h="359833">
                <a:tc>
                  <a:txBody>
                    <a:bodyPr/>
                    <a:lstStyle/>
                    <a:p>
                      <a:pPr>
                        <a:lnSpc>
                          <a:spcPct val="107000"/>
                        </a:lnSpc>
                        <a:spcAft>
                          <a:spcPts val="800"/>
                        </a:spcAft>
                      </a:pPr>
                      <a:r>
                        <a:rPr lang="en-IN" sz="1350" kern="100" dirty="0">
                          <a:solidFill>
                            <a:sysClr val="windowText" lastClr="000000"/>
                          </a:solidFill>
                          <a:effectLst/>
                          <a:latin typeface="+mn-lt"/>
                        </a:rPr>
                        <a:t> Light</a:t>
                      </a:r>
                      <a:endParaRPr lang="en-IN" sz="1350" kern="100" dirty="0">
                        <a:solidFill>
                          <a:sysClr val="windowText" lastClr="000000"/>
                        </a:solidFill>
                        <a:effectLst/>
                        <a:latin typeface="+mn-lt"/>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r>
                        <a:rPr lang="en-IN" sz="1350" kern="100">
                          <a:solidFill>
                            <a:sysClr val="windowText" lastClr="000000"/>
                          </a:solidFill>
                          <a:effectLst/>
                          <a:latin typeface="+mn-lt"/>
                        </a:rPr>
                        <a:t> Ser32, Tyr34, Tyr53, Tyr57, Ser95, Asp97</a:t>
                      </a:r>
                      <a:endParaRPr lang="en-IN" sz="1350"/>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solidFill>
                            <a:sysClr val="windowText" lastClr="000000"/>
                          </a:solidFill>
                          <a:effectLst/>
                          <a:latin typeface="+mn-lt"/>
                        </a:rPr>
                        <a:t> 6</a:t>
                      </a:r>
                      <a:endParaRPr lang="en-IN" sz="1350" dirty="0"/>
                    </a:p>
                  </a:txBody>
                  <a:tcPr marL="68580" marR="68580" marT="0" marB="0">
                    <a:solidFill>
                      <a:srgbClr val="33A8FF"/>
                    </a:solidFill>
                  </a:tcPr>
                </a:tc>
                <a:tc gridSpan="4">
                  <a:txBody>
                    <a:bodyPr/>
                    <a:lstStyle/>
                    <a:p>
                      <a:r>
                        <a:rPr lang="en-IN" sz="1350" kern="100" dirty="0">
                          <a:solidFill>
                            <a:sysClr val="windowText" lastClr="000000"/>
                          </a:solidFill>
                          <a:effectLst/>
                          <a:latin typeface="+mn-lt"/>
                        </a:rPr>
                        <a:t> S,Y,N,R,T,D</a:t>
                      </a:r>
                      <a:endParaRPr lang="en-IN" sz="1350" dirty="0">
                        <a:solidFill>
                          <a:sysClr val="windowText" lastClr="000000"/>
                        </a:solidFill>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 1</a:t>
                      </a:r>
                      <a:endParaRPr lang="en-IN" sz="135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0.005</a:t>
                      </a:r>
                      <a:endParaRPr lang="en-IN" sz="135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1000</a:t>
                      </a:r>
                      <a:endParaRPr lang="en-IN" sz="1350" dirty="0">
                        <a:solidFill>
                          <a:sysClr val="windowText" lastClr="000000"/>
                        </a:solidFill>
                        <a:latin typeface="+mn-lt"/>
                      </a:endParaRPr>
                    </a:p>
                  </a:txBody>
                  <a:tcPr marL="68580" marR="68580" marT="0" marB="0">
                    <a:solidFill>
                      <a:srgbClr val="33A8FF"/>
                    </a:solidFill>
                  </a:tcPr>
                </a:tc>
                <a:tc hMerge="1">
                  <a:txBody>
                    <a:bodyPr/>
                    <a:lstStyle/>
                    <a:p>
                      <a:r>
                        <a:rPr lang="en-IN" sz="1100" kern="100" dirty="0">
                          <a:solidFill>
                            <a:schemeClr val="bg1"/>
                          </a:solidFill>
                          <a:effectLst/>
                        </a:rPr>
                        <a:t>0.01</a:t>
                      </a:r>
                      <a:endParaRPr lang="en-IN" sz="1100" dirty="0">
                        <a:solidFill>
                          <a:schemeClr val="bg1"/>
                        </a:solidFill>
                      </a:endParaRPr>
                    </a:p>
                  </a:txBody>
                  <a:tcPr marL="68580" marR="68580" marT="0" marB="0">
                    <a:solidFill>
                      <a:srgbClr val="0070C0"/>
                    </a:solidFill>
                  </a:tcPr>
                </a:tc>
                <a:tc gridSpan="2">
                  <a:txBody>
                    <a:bodyPr/>
                    <a:lstStyle/>
                    <a:p>
                      <a:pPr algn="r"/>
                      <a:r>
                        <a:rPr lang="en-IN" sz="1350" kern="100" dirty="0">
                          <a:solidFill>
                            <a:sysClr val="windowText" lastClr="000000"/>
                          </a:solidFill>
                          <a:effectLst/>
                          <a:latin typeface="+mn-lt"/>
                        </a:rPr>
                        <a:t>0.01</a:t>
                      </a:r>
                      <a:endParaRPr lang="en-IN" sz="1350" dirty="0">
                        <a:solidFill>
                          <a:sysClr val="windowText" lastClr="000000"/>
                        </a:solidFill>
                        <a:latin typeface="+mn-lt"/>
                      </a:endParaRPr>
                    </a:p>
                  </a:txBody>
                  <a:tcPr marL="68580" marR="68580" marT="0" marB="0">
                    <a:solidFill>
                      <a:srgbClr val="33A8FF"/>
                    </a:solidFill>
                  </a:tcPr>
                </a:tc>
                <a:tc hMerge="1">
                  <a:txBody>
                    <a:bodyPr/>
                    <a:lstStyle/>
                    <a:p>
                      <a:endParaRPr lang="en-IN"/>
                    </a:p>
                  </a:txBody>
                  <a:tcPr marL="68580" marR="68580" marT="0" marB="0"/>
                </a:tc>
                <a:tc>
                  <a:txBody>
                    <a:bodyPr/>
                    <a:lstStyle/>
                    <a:p>
                      <a:pPr algn="r"/>
                      <a:r>
                        <a:rPr lang="en-IN" sz="1350" kern="100" dirty="0">
                          <a:solidFill>
                            <a:sysClr val="windowText" lastClr="000000"/>
                          </a:solidFill>
                          <a:effectLst/>
                          <a:latin typeface="+mn-lt"/>
                        </a:rPr>
                        <a:t>0.01</a:t>
                      </a:r>
                      <a:endParaRPr lang="en-IN" sz="1350" dirty="0">
                        <a:latin typeface="+mn-lt"/>
                      </a:endParaRPr>
                    </a:p>
                  </a:txBody>
                  <a:tcPr marL="68580" marR="68580" marT="0" marB="0">
                    <a:solidFill>
                      <a:srgbClr val="33A8FF"/>
                    </a:solidFill>
                  </a:tcPr>
                </a:tc>
                <a:tc>
                  <a:txBody>
                    <a:bodyPr/>
                    <a:lstStyle/>
                    <a:p>
                      <a:pPr algn="r">
                        <a:lnSpc>
                          <a:spcPct val="107000"/>
                        </a:lnSpc>
                        <a:spcAft>
                          <a:spcPts val="800"/>
                        </a:spcAft>
                      </a:pPr>
                      <a:r>
                        <a:rPr lang="en-IN" sz="1350" kern="100" dirty="0">
                          <a:solidFill>
                            <a:sysClr val="windowText" lastClr="000000"/>
                          </a:solidFill>
                          <a:effectLst/>
                          <a:latin typeface="+mn-lt"/>
                        </a:rPr>
                        <a:t>0.9</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pPr algn="r"/>
                      <a:r>
                        <a:rPr lang="en-IN" sz="1350" kern="100" dirty="0">
                          <a:solidFill>
                            <a:sysClr val="windowText" lastClr="000000"/>
                          </a:solidFill>
                          <a:effectLst/>
                          <a:latin typeface="+mn-lt"/>
                        </a:rPr>
                        <a:t>643</a:t>
                      </a:r>
                      <a:endParaRPr lang="en-IN" sz="135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extLst>
                  <a:ext uri="{0D108BD9-81ED-4DB2-BD59-A6C34878D82A}">
                    <a16:rowId xmlns:a16="http://schemas.microsoft.com/office/drawing/2014/main" val="2807850215"/>
                  </a:ext>
                </a:extLst>
              </a:tr>
              <a:tr h="220447">
                <a:tc>
                  <a:txBody>
                    <a:bodyPr/>
                    <a:lstStyle/>
                    <a:p>
                      <a:pPr>
                        <a:lnSpc>
                          <a:spcPct val="107000"/>
                        </a:lnSpc>
                        <a:spcAft>
                          <a:spcPts val="800"/>
                        </a:spcAft>
                      </a:pPr>
                      <a:r>
                        <a:rPr lang="en-IN" sz="1350" kern="100" dirty="0">
                          <a:solidFill>
                            <a:schemeClr val="tx1"/>
                          </a:solidFill>
                          <a:effectLst/>
                          <a:latin typeface="+mn-lt"/>
                        </a:rPr>
                        <a:t> Heavy</a:t>
                      </a:r>
                      <a:endParaRPr lang="en-IN" sz="1350" kern="100" dirty="0">
                        <a:solidFill>
                          <a:schemeClr val="tx1"/>
                        </a:solidFill>
                        <a:effectLst/>
                        <a:latin typeface="+mn-lt"/>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r>
                        <a:rPr lang="en-IN" sz="1350" kern="100">
                          <a:solidFill>
                            <a:schemeClr val="tx1"/>
                          </a:solidFill>
                          <a:effectLst/>
                          <a:latin typeface="+mn-lt"/>
                        </a:rPr>
                        <a:t> Ser54, Arg99,Tyr101, Arg102</a:t>
                      </a:r>
                      <a:endParaRPr lang="en-IN" sz="1350"/>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solidFill>
                            <a:schemeClr val="tx1"/>
                          </a:solidFill>
                          <a:effectLst/>
                          <a:latin typeface="+mn-lt"/>
                        </a:rPr>
                        <a:t> 16</a:t>
                      </a:r>
                      <a:endParaRPr lang="en-IN" sz="1350" dirty="0"/>
                    </a:p>
                  </a:txBody>
                  <a:tcPr marL="68580" marR="68580" marT="0" marB="0">
                    <a:solidFill>
                      <a:schemeClr val="accent4">
                        <a:lumMod val="75000"/>
                      </a:schemeClr>
                    </a:solidFill>
                  </a:tcPr>
                </a:tc>
                <a:tc gridSpan="4">
                  <a:txBody>
                    <a:bodyPr/>
                    <a:lstStyle/>
                    <a:p>
                      <a:r>
                        <a:rPr lang="en-IN" sz="1350" kern="100" dirty="0">
                          <a:solidFill>
                            <a:schemeClr val="tx1"/>
                          </a:solidFill>
                          <a:effectLst/>
                          <a:latin typeface="+mn-lt"/>
                        </a:rPr>
                        <a:t> </a:t>
                      </a:r>
                      <a:r>
                        <a:rPr lang="pt-BR" sz="1350" kern="100" dirty="0">
                          <a:solidFill>
                            <a:schemeClr val="tx1"/>
                          </a:solidFill>
                          <a:effectLst/>
                          <a:latin typeface="+mn-lt"/>
                        </a:rPr>
                        <a:t>A,D,E,F,G,H,I,K,L,N,R,S,T,V,W,Y</a:t>
                      </a:r>
                      <a:endParaRPr lang="en-IN" sz="1350" dirty="0">
                        <a:solidFill>
                          <a:schemeClr val="tx1"/>
                        </a:solidFill>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chemeClr val="tx1"/>
                        </a:solidFill>
                        <a:latin typeface="+mn-lt"/>
                      </a:endParaRPr>
                    </a:p>
                  </a:txBody>
                  <a:tcPr marL="68580" marR="68580" marT="0" marB="0">
                    <a:solidFill>
                      <a:schemeClr val="accent4">
                        <a:lumMod val="75000"/>
                      </a:schemeClr>
                    </a:solidFill>
                  </a:tcPr>
                </a:tc>
                <a:tc gridSpan="2">
                  <a:txBody>
                    <a:bodyPr/>
                    <a:lstStyle/>
                    <a:p>
                      <a:pPr algn="r"/>
                      <a:r>
                        <a:rPr lang="en-IN" sz="1350" kern="100">
                          <a:solidFill>
                            <a:schemeClr val="tx1"/>
                          </a:solidFill>
                          <a:effectLst/>
                          <a:latin typeface="+mn-lt"/>
                        </a:rPr>
                        <a:t> 1</a:t>
                      </a:r>
                      <a:endParaRPr lang="en-IN" sz="135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50" kern="100">
                          <a:solidFill>
                            <a:schemeClr val="tx1"/>
                          </a:solidFill>
                          <a:effectLst/>
                          <a:latin typeface="+mn-lt"/>
                        </a:rPr>
                        <a:t>0.005</a:t>
                      </a:r>
                      <a:endParaRPr lang="en-IN" sz="135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50" kern="100" dirty="0">
                          <a:solidFill>
                            <a:schemeClr val="tx1"/>
                          </a:solidFill>
                          <a:effectLst/>
                          <a:latin typeface="+mn-lt"/>
                        </a:rPr>
                        <a:t>1000</a:t>
                      </a:r>
                      <a:endParaRPr lang="en-IN" sz="1350" dirty="0">
                        <a:latin typeface="+mn-lt"/>
                      </a:endParaRPr>
                    </a:p>
                  </a:txBody>
                  <a:tcPr marL="68580" marR="68580" marT="0" marB="0">
                    <a:solidFill>
                      <a:schemeClr val="accent4">
                        <a:lumMod val="75000"/>
                      </a:schemeClr>
                    </a:solidFill>
                  </a:tcPr>
                </a:tc>
                <a:tc hMerge="1">
                  <a:txBody>
                    <a:bodyPr/>
                    <a:lstStyle/>
                    <a:p>
                      <a:r>
                        <a:rPr lang="en-IN" sz="1100" kern="100" dirty="0">
                          <a:solidFill>
                            <a:schemeClr val="tx1"/>
                          </a:solidFill>
                          <a:effectLst/>
                        </a:rPr>
                        <a:t>0.05</a:t>
                      </a:r>
                      <a:endParaRPr lang="en-IN" sz="1100" dirty="0">
                        <a:solidFill>
                          <a:schemeClr val="tx1"/>
                        </a:solidFill>
                      </a:endParaRPr>
                    </a:p>
                  </a:txBody>
                  <a:tcPr marL="68580" marR="68580" marT="0" marB="0">
                    <a:solidFill>
                      <a:schemeClr val="accent4">
                        <a:lumMod val="75000"/>
                      </a:schemeClr>
                    </a:solidFill>
                  </a:tcPr>
                </a:tc>
                <a:tc gridSpan="2">
                  <a:txBody>
                    <a:bodyPr/>
                    <a:lstStyle/>
                    <a:p>
                      <a:pPr algn="r"/>
                      <a:r>
                        <a:rPr lang="en-IN" sz="1350" kern="100">
                          <a:solidFill>
                            <a:schemeClr val="tx1"/>
                          </a:solidFill>
                          <a:effectLst/>
                          <a:latin typeface="+mn-lt"/>
                        </a:rPr>
                        <a:t>0.05</a:t>
                      </a:r>
                      <a:endParaRPr lang="en-IN" sz="1350">
                        <a:latin typeface="+mn-lt"/>
                      </a:endParaRPr>
                    </a:p>
                  </a:txBody>
                  <a:tcPr marL="68580" marR="68580" marT="0" marB="0">
                    <a:solidFill>
                      <a:schemeClr val="accent4">
                        <a:lumMod val="75000"/>
                      </a:schemeClr>
                    </a:solidFill>
                  </a:tcPr>
                </a:tc>
                <a:tc hMerge="1">
                  <a:txBody>
                    <a:bodyPr/>
                    <a:lstStyle/>
                    <a:p>
                      <a:endParaRPr lang="en-IN"/>
                    </a:p>
                  </a:txBody>
                  <a:tcPr marL="68580" marR="68580" marT="0" marB="0"/>
                </a:tc>
                <a:tc>
                  <a:txBody>
                    <a:bodyPr/>
                    <a:lstStyle/>
                    <a:p>
                      <a:pPr algn="r"/>
                      <a:r>
                        <a:rPr lang="en-IN" sz="1350" kern="100" dirty="0">
                          <a:solidFill>
                            <a:schemeClr val="tx1"/>
                          </a:solidFill>
                          <a:effectLst/>
                          <a:latin typeface="+mn-lt"/>
                        </a:rPr>
                        <a:t>0.01</a:t>
                      </a:r>
                      <a:endParaRPr lang="en-IN" sz="1350" dirty="0">
                        <a:latin typeface="+mn-lt"/>
                      </a:endParaRPr>
                    </a:p>
                  </a:txBody>
                  <a:tcPr marL="68580" marR="68580" marT="0" marB="0">
                    <a:solidFill>
                      <a:schemeClr val="accent4">
                        <a:lumMod val="75000"/>
                      </a:schemeClr>
                    </a:solidFill>
                  </a:tcPr>
                </a:tc>
                <a:tc>
                  <a:txBody>
                    <a:bodyPr/>
                    <a:lstStyle/>
                    <a:p>
                      <a:pPr algn="r">
                        <a:lnSpc>
                          <a:spcPct val="107000"/>
                        </a:lnSpc>
                        <a:spcAft>
                          <a:spcPts val="800"/>
                        </a:spcAft>
                      </a:pPr>
                      <a:r>
                        <a:rPr lang="en-IN" sz="1350" kern="100" dirty="0">
                          <a:solidFill>
                            <a:schemeClr val="tx1"/>
                          </a:solidFill>
                          <a:effectLst/>
                          <a:latin typeface="+mn-lt"/>
                        </a:rPr>
                        <a:t>0.9</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pPr algn="r"/>
                      <a:r>
                        <a:rPr lang="en-IN" sz="1350" kern="100" dirty="0">
                          <a:solidFill>
                            <a:schemeClr val="tx1"/>
                          </a:solidFill>
                          <a:effectLst/>
                          <a:latin typeface="+mn-lt"/>
                        </a:rPr>
                        <a:t>71</a:t>
                      </a:r>
                      <a:endParaRPr lang="en-IN" sz="1350" dirty="0">
                        <a:solidFill>
                          <a:schemeClr val="tx1"/>
                        </a:solidFill>
                        <a:latin typeface="+mn-lt"/>
                      </a:endParaRPr>
                    </a:p>
                  </a:txBody>
                  <a:tcPr marL="68580" marR="68580" marT="0" marB="0">
                    <a:solidFill>
                      <a:schemeClr val="accent4">
                        <a:lumMod val="75000"/>
                      </a:schemeClr>
                    </a:solidFill>
                  </a:tcPr>
                </a:tc>
                <a:tc hMerge="1">
                  <a:txBody>
                    <a:bodyPr/>
                    <a:lstStyle/>
                    <a:p>
                      <a:pPr algn="r"/>
                      <a:endParaRPr lang="en-IN" sz="1300" dirty="0">
                        <a:solidFill>
                          <a:schemeClr val="tx1"/>
                        </a:solidFill>
                        <a:latin typeface="+mn-lt"/>
                      </a:endParaRPr>
                    </a:p>
                  </a:txBody>
                  <a:tcPr marL="68580" marR="68580" marT="0" marB="0">
                    <a:solidFill>
                      <a:schemeClr val="accent4">
                        <a:lumMod val="75000"/>
                      </a:schemeClr>
                    </a:solidFill>
                  </a:tcPr>
                </a:tc>
                <a:extLst>
                  <a:ext uri="{0D108BD9-81ED-4DB2-BD59-A6C34878D82A}">
                    <a16:rowId xmlns:a16="http://schemas.microsoft.com/office/drawing/2014/main" val="217613665"/>
                  </a:ext>
                </a:extLst>
              </a:tr>
              <a:tr h="359833">
                <a:tc>
                  <a:txBody>
                    <a:bodyPr/>
                    <a:lstStyle/>
                    <a:p>
                      <a:pPr>
                        <a:lnSpc>
                          <a:spcPct val="107000"/>
                        </a:lnSpc>
                        <a:spcAft>
                          <a:spcPts val="800"/>
                        </a:spcAft>
                      </a:pPr>
                      <a:r>
                        <a:rPr lang="en-IN" sz="1350" kern="100" dirty="0">
                          <a:effectLst/>
                          <a:latin typeface="+mn-lt"/>
                        </a:rPr>
                        <a:t> Heavy*</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r>
                        <a:rPr lang="en-IN" sz="1350" kern="100" dirty="0">
                          <a:effectLst/>
                          <a:latin typeface="+mn-lt"/>
                        </a:rPr>
                        <a:t> Ser54, Arg99,Tyr101, Arg102</a:t>
                      </a:r>
                      <a:endParaRPr lang="en-IN" sz="1350" dirty="0"/>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effectLst/>
                          <a:latin typeface="+mn-lt"/>
                        </a:rPr>
                        <a:t> 16</a:t>
                      </a:r>
                      <a:endParaRPr lang="en-IN" sz="1350" dirty="0"/>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4">
                  <a:txBody>
                    <a:bodyPr/>
                    <a:lstStyle/>
                    <a:p>
                      <a:r>
                        <a:rPr lang="en-IN" sz="1350" kern="100" dirty="0">
                          <a:effectLst/>
                          <a:latin typeface="+mn-lt"/>
                        </a:rPr>
                        <a:t> </a:t>
                      </a:r>
                      <a:r>
                        <a:rPr lang="pt-BR" sz="1350" kern="100" dirty="0">
                          <a:effectLst/>
                          <a:latin typeface="+mn-lt"/>
                        </a:rPr>
                        <a:t>A,D,E,F,G,H,I,K,L,N,R,S,T,V,W,Y</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hMerge="1">
                  <a:txBody>
                    <a:bodyPr/>
                    <a:lstStyle/>
                    <a:p>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 1</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0.005</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1000</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r>
                        <a:rPr lang="en-IN" sz="1100" kern="100" dirty="0">
                          <a:effectLst/>
                        </a:rPr>
                        <a:t>0.05</a:t>
                      </a:r>
                      <a:endParaRPr lang="en-IN" sz="1100" dirty="0"/>
                    </a:p>
                  </a:txBody>
                  <a:tcPr marL="68580" marR="68580" marT="0" marB="0">
                    <a:solidFill>
                      <a:srgbClr val="92D050"/>
                    </a:solidFill>
                  </a:tcPr>
                </a:tc>
                <a:tc gridSpan="2">
                  <a:txBody>
                    <a:bodyPr/>
                    <a:lstStyle/>
                    <a:p>
                      <a:pPr algn="r"/>
                      <a:r>
                        <a:rPr lang="en-IN" sz="1350" kern="100" dirty="0">
                          <a:effectLst/>
                          <a:latin typeface="+mn-lt"/>
                        </a:rPr>
                        <a:t>0.05</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endParaRPr lang="en-IN" dirty="0"/>
                    </a:p>
                  </a:txBody>
                  <a:tcPr marL="68580" marR="68580" marT="0" marB="0"/>
                </a:tc>
                <a:tc>
                  <a:txBody>
                    <a:bodyPr/>
                    <a:lstStyle/>
                    <a:p>
                      <a:pPr algn="r"/>
                      <a:r>
                        <a:rPr lang="en-IN" sz="1350" kern="100" dirty="0">
                          <a:effectLst/>
                          <a:latin typeface="+mn-lt"/>
                        </a:rPr>
                        <a:t>0.01</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a:txBody>
                    <a:bodyPr/>
                    <a:lstStyle/>
                    <a:p>
                      <a:pPr algn="r">
                        <a:lnSpc>
                          <a:spcPct val="107000"/>
                        </a:lnSpc>
                        <a:spcAft>
                          <a:spcPts val="800"/>
                        </a:spcAft>
                      </a:pPr>
                      <a:r>
                        <a:rPr lang="en-IN" sz="1350" kern="100" dirty="0">
                          <a:effectLst/>
                          <a:latin typeface="+mn-lt"/>
                        </a:rPr>
                        <a:t>0.9</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50" kern="100" dirty="0">
                          <a:effectLst/>
                          <a:latin typeface="+mn-lt"/>
                        </a:rPr>
                        <a:t>17</a:t>
                      </a:r>
                      <a:endParaRPr lang="en-IN" sz="135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66002512"/>
                  </a:ext>
                </a:extLst>
              </a:tr>
              <a:tr h="220447">
                <a:tc gridSpan="20">
                  <a:txBody>
                    <a:bodyPr/>
                    <a:lstStyle/>
                    <a:p>
                      <a:pPr>
                        <a:lnSpc>
                          <a:spcPct val="107000"/>
                        </a:lnSpc>
                        <a:spcAft>
                          <a:spcPts val="800"/>
                        </a:spcAft>
                      </a:pPr>
                      <a:r>
                        <a:rPr lang="en-IN" sz="1350" kern="100" dirty="0">
                          <a:solidFill>
                            <a:schemeClr val="bg1"/>
                          </a:solidFill>
                          <a:effectLst/>
                          <a:latin typeface="+mn-lt"/>
                        </a:rPr>
                        <a:t>Deep Q Learning</a:t>
                      </a:r>
                      <a:endParaRPr lang="en-IN" sz="135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1336567787"/>
                  </a:ext>
                </a:extLst>
              </a:tr>
              <a:tr h="485302">
                <a:tc>
                  <a:txBody>
                    <a:bodyPr/>
                    <a:lstStyle/>
                    <a:p>
                      <a:pPr>
                        <a:lnSpc>
                          <a:spcPct val="107000"/>
                        </a:lnSpc>
                        <a:spcAft>
                          <a:spcPts val="800"/>
                        </a:spcAft>
                      </a:pPr>
                      <a:r>
                        <a:rPr lang="en-IN" sz="1350" kern="100" dirty="0">
                          <a:effectLst/>
                          <a:latin typeface="+mn-lt"/>
                        </a:rPr>
                        <a:t>Chain</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nSpc>
                          <a:spcPct val="107000"/>
                        </a:lnSpc>
                        <a:spcAft>
                          <a:spcPts val="800"/>
                        </a:spcAft>
                      </a:pPr>
                      <a:r>
                        <a:rPr lang="en-IN" sz="1350" kern="100">
                          <a:effectLst/>
                          <a:latin typeface="+mn-lt"/>
                        </a:rPr>
                        <a:t>Residues position</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lnSpc>
                          <a:spcPct val="107000"/>
                        </a:lnSpc>
                        <a:spcAft>
                          <a:spcPts val="800"/>
                        </a:spcAft>
                      </a:pPr>
                      <a:r>
                        <a:rPr lang="en-IN" sz="1350" kern="100" dirty="0">
                          <a:effectLst/>
                          <a:latin typeface="+mn-lt"/>
                        </a:rPr>
                        <a:t>No. of Mutation a.a.</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l">
                        <a:lnSpc>
                          <a:spcPct val="107000"/>
                        </a:lnSpc>
                        <a:spcAft>
                          <a:spcPts val="800"/>
                        </a:spcAft>
                      </a:pPr>
                      <a:r>
                        <a:rPr lang="en-IN" sz="1350" kern="100" dirty="0">
                          <a:effectLst/>
                          <a:latin typeface="+mn-lt"/>
                        </a:rPr>
                        <a:t>Mutations Residues</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r>
                        <a:rPr lang="en-IN" sz="1350" kern="100" dirty="0">
                          <a:effectLst/>
                          <a:latin typeface="+mn-lt"/>
                          <a:ea typeface="Aptos" panose="020B0004020202020204" pitchFamily="34" charset="0"/>
                          <a:cs typeface="Times New Roman" panose="02020603050405020304" pitchFamily="18" charset="0"/>
                        </a:rPr>
                        <a:t>Exploration rate (epsilon)</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r>
                        <a:rPr lang="en-IN" sz="1350" kern="100" dirty="0">
                          <a:effectLst/>
                          <a:latin typeface="+mn-lt"/>
                        </a:rPr>
                        <a:t>Epsilon decay</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r"/>
                      <a:r>
                        <a:rPr lang="en-IN" sz="1350" kern="100" dirty="0">
                          <a:effectLst/>
                          <a:latin typeface="+mn-lt"/>
                        </a:rPr>
                        <a:t>Epsilon decay interval</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300" kern="100">
                          <a:effectLst/>
                          <a:latin typeface="+mn-lt"/>
                        </a:rPr>
                        <a:t>Exploration decay interval</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gn="r"/>
                      <a:r>
                        <a:rPr lang="en-IN" sz="1350" kern="100" dirty="0">
                          <a:effectLst/>
                          <a:latin typeface="+mn-lt"/>
                        </a:rPr>
                        <a:t>Minimum Exploration</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300" kern="100" dirty="0">
                          <a:effectLst/>
                          <a:latin typeface="+mn-lt"/>
                        </a:rPr>
                        <a:t>Minimum Exploration</a:t>
                      </a:r>
                      <a:endParaRPr lang="en-IN" sz="1100" dirty="0"/>
                    </a:p>
                  </a:txBody>
                  <a:tcPr marL="68580" marR="68580" marT="0" marB="0">
                    <a:solidFill>
                      <a:srgbClr val="DDFCFF"/>
                    </a:solidFill>
                  </a:tcPr>
                </a:tc>
                <a:tc gridSpan="2">
                  <a:txBody>
                    <a:bodyPr/>
                    <a:lstStyle/>
                    <a:p>
                      <a:pPr algn="r"/>
                      <a:r>
                        <a:rPr lang="en-IN" sz="1350" kern="100" dirty="0">
                          <a:effectLst/>
                          <a:latin typeface="+mn-lt"/>
                        </a:rPr>
                        <a:t>Learning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r>
                        <a:rPr lang="en-IN" sz="1300" kern="100">
                          <a:effectLst/>
                          <a:latin typeface="+mn-lt"/>
                        </a:rPr>
                        <a:t>Learning rate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gn="r">
                        <a:lnSpc>
                          <a:spcPct val="107000"/>
                        </a:lnSpc>
                        <a:spcAft>
                          <a:spcPts val="800"/>
                        </a:spcAft>
                      </a:pPr>
                      <a:r>
                        <a:rPr lang="en-IN" sz="1350" kern="100" dirty="0">
                          <a:effectLst/>
                          <a:latin typeface="+mn-lt"/>
                        </a:rPr>
                        <a:t>Discount factor</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endParaRPr lang="en-IN"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pPr algn="r"/>
                      <a:r>
                        <a:rPr lang="en-IN" sz="1350" kern="100" dirty="0">
                          <a:effectLst/>
                          <a:latin typeface="+mn-lt"/>
                        </a:rPr>
                        <a:t> Network Sync Rate</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a:txBody>
                    <a:bodyPr/>
                    <a:lstStyle/>
                    <a:p>
                      <a:pPr algn="r"/>
                      <a:r>
                        <a:rPr lang="en-IN" sz="1350" kern="100" dirty="0">
                          <a:effectLst/>
                          <a:latin typeface="+mn-lt"/>
                        </a:rPr>
                        <a:t> Replay Memory Size</a:t>
                      </a:r>
                      <a:endParaRPr lang="en-IN" sz="1350" dirty="0"/>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gridSpan="2">
                  <a:txBody>
                    <a:bodyPr/>
                    <a:lstStyle/>
                    <a:p>
                      <a:pPr algn="r">
                        <a:lnSpc>
                          <a:spcPct val="107000"/>
                        </a:lnSpc>
                        <a:spcAft>
                          <a:spcPts val="800"/>
                        </a:spcAft>
                      </a:pPr>
                      <a:r>
                        <a:rPr lang="en-IN" sz="1350" kern="100" dirty="0">
                          <a:effectLst/>
                          <a:latin typeface="+mn-lt"/>
                        </a:rPr>
                        <a:t>Mini Batch Size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tc hMerge="1">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gn="r">
                        <a:lnSpc>
                          <a:spcPct val="107000"/>
                        </a:lnSpc>
                        <a:spcAft>
                          <a:spcPts val="800"/>
                        </a:spcAft>
                      </a:pPr>
                      <a:r>
                        <a:rPr lang="en-IN" sz="1350" kern="100" dirty="0">
                          <a:effectLst/>
                          <a:latin typeface="+mn-lt"/>
                        </a:rPr>
                        <a:t>Random seed</a:t>
                      </a:r>
                      <a:endParaRPr lang="en-IN" sz="1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FCFF"/>
                    </a:solidFill>
                  </a:tcPr>
                </a:tc>
                <a:extLst>
                  <a:ext uri="{0D108BD9-81ED-4DB2-BD59-A6C34878D82A}">
                    <a16:rowId xmlns:a16="http://schemas.microsoft.com/office/drawing/2014/main" val="2370892371"/>
                  </a:ext>
                </a:extLst>
              </a:tr>
              <a:tr h="354366">
                <a:tc>
                  <a:txBody>
                    <a:bodyPr/>
                    <a:lstStyle/>
                    <a:p>
                      <a:pPr>
                        <a:lnSpc>
                          <a:spcPct val="107000"/>
                        </a:lnSpc>
                        <a:spcAft>
                          <a:spcPts val="800"/>
                        </a:spcAft>
                      </a:pPr>
                      <a:r>
                        <a:rPr lang="en-IN" sz="1350" kern="100" dirty="0">
                          <a:effectLst/>
                          <a:latin typeface="+mn-lt"/>
                        </a:rPr>
                        <a:t> Heavy</a:t>
                      </a: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50" b="0" i="0" u="none" strike="noStrike" kern="100" cap="none" dirty="0">
                          <a:solidFill>
                            <a:schemeClr val="tx1"/>
                          </a:solidFill>
                          <a:effectLst/>
                          <a:latin typeface="Arial"/>
                          <a:ea typeface="Arial"/>
                          <a:cs typeface="Arial"/>
                          <a:sym typeface="Arial"/>
                        </a:rPr>
                        <a:t>Ser54, Arg99, Tyr101, Arg102</a:t>
                      </a:r>
                      <a:endParaRPr lang="en-IN" sz="1350" kern="100" dirty="0">
                        <a:effectLst/>
                        <a:latin typeface="+mn-lt"/>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50" kern="100" dirty="0">
                          <a:effectLst/>
                          <a:latin typeface="+mn-lt"/>
                        </a:rPr>
                        <a:t> 16</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gridSpan="2">
                  <a:txBody>
                    <a:bodyPr/>
                    <a:lstStyle/>
                    <a:p>
                      <a:r>
                        <a:rPr lang="en-IN" sz="1350" b="0" i="0" u="none" strike="noStrike" kern="100" cap="none" dirty="0">
                          <a:solidFill>
                            <a:srgbClr val="000000"/>
                          </a:solidFill>
                          <a:effectLst/>
                          <a:latin typeface="Arial"/>
                          <a:ea typeface="Arial"/>
                          <a:cs typeface="Arial"/>
                          <a:sym typeface="Arial"/>
                        </a:rPr>
                        <a:t> </a:t>
                      </a:r>
                      <a:r>
                        <a:rPr lang="pt-BR" sz="1350" b="0" i="0" u="none" strike="noStrike" kern="100" cap="none" dirty="0">
                          <a:solidFill>
                            <a:srgbClr val="000000"/>
                          </a:solidFill>
                          <a:effectLst/>
                          <a:latin typeface="Arial"/>
                          <a:ea typeface="Arial"/>
                          <a:cs typeface="Arial"/>
                          <a:sym typeface="Arial"/>
                        </a:rPr>
                        <a:t>A,D,E,F,G,H,I,K,L,N,R,S,T,V,W,Y</a:t>
                      </a:r>
                      <a:endParaRPr lang="en-IN" sz="1350" b="0" i="0" u="none" strike="noStrike" cap="none" dirty="0">
                        <a:solidFill>
                          <a:srgbClr val="000000"/>
                        </a:solidFill>
                        <a:latin typeface="Arial"/>
                        <a:ea typeface="Arial"/>
                        <a:cs typeface="Arial"/>
                        <a:sym typeface="Arial"/>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350" kern="100" dirty="0">
                          <a:effectLst/>
                          <a:latin typeface="+mn-lt"/>
                        </a:rPr>
                        <a:t> 1</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50" kern="100" dirty="0">
                          <a:effectLst/>
                          <a:latin typeface="+mn-lt"/>
                        </a:rPr>
                        <a:t> 0.05</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ea typeface="Aptos" panose="020B0004020202020204" pitchFamily="34" charset="0"/>
                          <a:cs typeface="Times New Roman" panose="02020603050405020304" pitchFamily="18" charset="0"/>
                        </a:rPr>
                        <a:t>1000</a:t>
                      </a: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ea typeface="Aptos" panose="020B0004020202020204" pitchFamily="34" charset="0"/>
                          <a:cs typeface="Times New Roman" panose="02020603050405020304" pitchFamily="18" charset="0"/>
                        </a:rPr>
                        <a:t>0.05</a:t>
                      </a: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rPr>
                        <a:t>0.01 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0.01 </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rPr>
                        <a:t>0.9 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gn="r"/>
                      <a:r>
                        <a:rPr lang="en-IN" sz="1350" kern="100" dirty="0">
                          <a:effectLst/>
                          <a:latin typeface="+mn-lt"/>
                        </a:rPr>
                        <a:t>2000 </a:t>
                      </a:r>
                      <a:endParaRPr lang="en-IN" sz="1350" dirty="0">
                        <a:latin typeface="+mn-lt"/>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a:txBody>
                    <a:bodyPr/>
                    <a:lstStyle/>
                    <a:p>
                      <a:pPr algn="r"/>
                      <a:r>
                        <a:rPr lang="en-IN" sz="1350" kern="100" dirty="0">
                          <a:effectLst/>
                          <a:latin typeface="+mn-lt"/>
                        </a:rPr>
                        <a:t>5000 </a:t>
                      </a:r>
                      <a:endParaRPr lang="en-IN" sz="1350" dirty="0"/>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50" kern="100" dirty="0">
                          <a:effectLst/>
                          <a:latin typeface="+mn-lt"/>
                        </a:rPr>
                        <a:t>200 </a:t>
                      </a:r>
                      <a:endParaRPr lang="en-IN" sz="135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50" kern="100" dirty="0">
                          <a:effectLst/>
                          <a:latin typeface="+mn-lt"/>
                        </a:rPr>
                        <a:t>17</a:t>
                      </a:r>
                      <a:endParaRPr lang="en-IN" sz="135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D5D000"/>
                    </a:solidFill>
                  </a:tcPr>
                </a:tc>
                <a:extLst>
                  <a:ext uri="{0D108BD9-81ED-4DB2-BD59-A6C34878D82A}">
                    <a16:rowId xmlns:a16="http://schemas.microsoft.com/office/drawing/2014/main" val="1024438635"/>
                  </a:ext>
                </a:extLst>
              </a:tr>
            </a:tbl>
          </a:graphicData>
        </a:graphic>
      </p:graphicFrame>
      <p:pic>
        <p:nvPicPr>
          <p:cNvPr id="5" name="Picture 4">
            <a:extLst>
              <a:ext uri="{FF2B5EF4-FFF2-40B4-BE49-F238E27FC236}">
                <a16:creationId xmlns:a16="http://schemas.microsoft.com/office/drawing/2014/main" id="{49BF22DB-791A-8FD3-D81B-1D66A830D20A}"/>
              </a:ext>
            </a:extLst>
          </p:cNvPr>
          <p:cNvPicPr>
            <a:picLocks noChangeAspect="1"/>
          </p:cNvPicPr>
          <p:nvPr/>
        </p:nvPicPr>
        <p:blipFill rotWithShape="1">
          <a:blip r:embed="rId13"/>
          <a:srcRect l="26108" t="2498" r="28049"/>
          <a:stretch/>
        </p:blipFill>
        <p:spPr>
          <a:xfrm>
            <a:off x="264283" y="29112251"/>
            <a:ext cx="4669215" cy="6123038"/>
          </a:xfrm>
          <a:prstGeom prst="rect">
            <a:avLst/>
          </a:prstGeom>
          <a:ln w="28575">
            <a:solidFill>
              <a:srgbClr val="00B0F0"/>
            </a:solidFill>
          </a:ln>
        </p:spPr>
      </p:pic>
      <p:pic>
        <p:nvPicPr>
          <p:cNvPr id="7" name="Picture 6">
            <a:extLst>
              <a:ext uri="{FF2B5EF4-FFF2-40B4-BE49-F238E27FC236}">
                <a16:creationId xmlns:a16="http://schemas.microsoft.com/office/drawing/2014/main" id="{729A8815-0B39-79B3-3716-7A6F4A293E76}"/>
              </a:ext>
            </a:extLst>
          </p:cNvPr>
          <p:cNvPicPr>
            <a:picLocks noChangeAspect="1"/>
          </p:cNvPicPr>
          <p:nvPr/>
        </p:nvPicPr>
        <p:blipFill rotWithShape="1">
          <a:blip r:embed="rId14"/>
          <a:srcRect l="29540" r="22659"/>
          <a:stretch/>
        </p:blipFill>
        <p:spPr>
          <a:xfrm>
            <a:off x="5063547" y="29123139"/>
            <a:ext cx="4828979" cy="6112150"/>
          </a:xfrm>
          <a:prstGeom prst="rect">
            <a:avLst/>
          </a:prstGeom>
          <a:ln w="28575">
            <a:solidFill>
              <a:schemeClr val="accent4">
                <a:lumMod val="75000"/>
              </a:schemeClr>
            </a:solidFill>
          </a:ln>
        </p:spPr>
      </p:pic>
      <p:grpSp>
        <p:nvGrpSpPr>
          <p:cNvPr id="31" name="Group 30">
            <a:extLst>
              <a:ext uri="{FF2B5EF4-FFF2-40B4-BE49-F238E27FC236}">
                <a16:creationId xmlns:a16="http://schemas.microsoft.com/office/drawing/2014/main" id="{1523422B-550B-C006-8DC4-7FB92DA4CDEC}"/>
              </a:ext>
            </a:extLst>
          </p:cNvPr>
          <p:cNvGrpSpPr/>
          <p:nvPr/>
        </p:nvGrpSpPr>
        <p:grpSpPr>
          <a:xfrm>
            <a:off x="265308" y="38287819"/>
            <a:ext cx="3394748" cy="3040425"/>
            <a:chOff x="186426" y="35874659"/>
            <a:chExt cx="3974094" cy="3559302"/>
          </a:xfrm>
        </p:grpSpPr>
        <p:sp>
          <p:nvSpPr>
            <p:cNvPr id="26" name="Rectangle 25">
              <a:extLst>
                <a:ext uri="{FF2B5EF4-FFF2-40B4-BE49-F238E27FC236}">
                  <a16:creationId xmlns:a16="http://schemas.microsoft.com/office/drawing/2014/main" id="{1C47D1F5-11CF-5813-9033-1429ACB0A449}"/>
                </a:ext>
              </a:extLst>
            </p:cNvPr>
            <p:cNvSpPr/>
            <p:nvPr/>
          </p:nvSpPr>
          <p:spPr>
            <a:xfrm>
              <a:off x="186512" y="35874659"/>
              <a:ext cx="3974008"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0C515CEC-0644-3E6F-95AD-96B9E6C2B53C}"/>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1249" t="13554" r="5733" b="7881"/>
            <a:stretch/>
          </p:blipFill>
          <p:spPr>
            <a:xfrm>
              <a:off x="186426" y="35922123"/>
              <a:ext cx="3875706" cy="3449803"/>
            </a:xfrm>
            <a:prstGeom prst="rect">
              <a:avLst/>
            </a:prstGeom>
          </p:spPr>
        </p:pic>
      </p:grpSp>
      <p:sp>
        <p:nvSpPr>
          <p:cNvPr id="21" name="TextBox 20">
            <a:extLst>
              <a:ext uri="{FF2B5EF4-FFF2-40B4-BE49-F238E27FC236}">
                <a16:creationId xmlns:a16="http://schemas.microsoft.com/office/drawing/2014/main" id="{F39BDAD9-F24B-0324-8CC8-FF6A5A91EE4E}"/>
              </a:ext>
            </a:extLst>
          </p:cNvPr>
          <p:cNvSpPr txBox="1"/>
          <p:nvPr/>
        </p:nvSpPr>
        <p:spPr>
          <a:xfrm>
            <a:off x="154382" y="27736314"/>
            <a:ext cx="14814862" cy="1200329"/>
          </a:xfrm>
          <a:prstGeom prst="rect">
            <a:avLst/>
          </a:prstGeom>
          <a:noFill/>
        </p:spPr>
        <p:txBody>
          <a:bodyPr wrap="square" rtlCol="0">
            <a:spAutoFit/>
          </a:bodyPr>
          <a:lstStyle/>
          <a:p>
            <a:r>
              <a:rPr lang="en-IN" sz="1800" b="1" dirty="0"/>
              <a:t>Figure 6 A </a:t>
            </a:r>
            <a:r>
              <a:rPr lang="en-IN" sz="1800" dirty="0"/>
              <a:t>Parameter Table, </a:t>
            </a:r>
            <a:r>
              <a:rPr lang="en-IN" sz="1800" b="1" dirty="0"/>
              <a:t>B </a:t>
            </a:r>
            <a:r>
              <a:rPr lang="en-IN" sz="1800" dirty="0"/>
              <a:t>Simulations and AlphaFold2 (AF) Predicted structures with Binding Affinity(BA) and RMSD. The parameters for the simulation. The simulations and the higher affinity states from them are shown in the Simulation section corresponding to the colour in the Parameter table as </a:t>
            </a:r>
            <a:r>
              <a:rPr lang="en-IN" sz="1800" dirty="0">
                <a:solidFill>
                  <a:srgbClr val="FF0000"/>
                </a:solidFill>
              </a:rPr>
              <a:t>Red</a:t>
            </a:r>
            <a:r>
              <a:rPr lang="en-IN" sz="1800" dirty="0">
                <a:solidFill>
                  <a:schemeClr val="tx1"/>
                </a:solidFill>
              </a:rPr>
              <a:t>,</a:t>
            </a:r>
            <a:r>
              <a:rPr lang="en-IN" sz="1800" dirty="0">
                <a:solidFill>
                  <a:srgbClr val="0070C0"/>
                </a:solidFill>
              </a:rPr>
              <a:t> Blue</a:t>
            </a:r>
            <a:r>
              <a:rPr lang="en-IN" sz="1800" dirty="0">
                <a:solidFill>
                  <a:schemeClr val="tx1"/>
                </a:solidFill>
              </a:rPr>
              <a:t>,</a:t>
            </a:r>
            <a:r>
              <a:rPr lang="en-IN" sz="1800" dirty="0">
                <a:solidFill>
                  <a:schemeClr val="accent4">
                    <a:lumMod val="75000"/>
                  </a:schemeClr>
                </a:solidFill>
              </a:rPr>
              <a:t> Orange </a:t>
            </a:r>
            <a:r>
              <a:rPr lang="en-IN" sz="1800" dirty="0"/>
              <a:t>and </a:t>
            </a:r>
            <a:r>
              <a:rPr lang="en-IN" sz="1800" dirty="0">
                <a:solidFill>
                  <a:srgbClr val="00B050"/>
                </a:solidFill>
              </a:rPr>
              <a:t>Green(*Apoptosis loop)</a:t>
            </a:r>
            <a:r>
              <a:rPr lang="en-IN" sz="1800" dirty="0"/>
              <a:t>. The DQL simulation (</a:t>
            </a:r>
            <a:r>
              <a:rPr lang="en-IN" sz="1800" dirty="0">
                <a:solidFill>
                  <a:srgbClr val="D5D000"/>
                </a:solidFill>
              </a:rPr>
              <a:t>Yellow</a:t>
            </a:r>
            <a:r>
              <a:rPr lang="en-IN" sz="1800" dirty="0"/>
              <a:t>) is mentioned in the Discussion and Future work section. </a:t>
            </a:r>
          </a:p>
        </p:txBody>
      </p:sp>
      <p:grpSp>
        <p:nvGrpSpPr>
          <p:cNvPr id="37" name="Group 36">
            <a:extLst>
              <a:ext uri="{FF2B5EF4-FFF2-40B4-BE49-F238E27FC236}">
                <a16:creationId xmlns:a16="http://schemas.microsoft.com/office/drawing/2014/main" id="{1736447B-D364-5007-A89A-09FF09C8F249}"/>
              </a:ext>
            </a:extLst>
          </p:cNvPr>
          <p:cNvGrpSpPr/>
          <p:nvPr/>
        </p:nvGrpSpPr>
        <p:grpSpPr>
          <a:xfrm>
            <a:off x="7167768" y="35337160"/>
            <a:ext cx="3702208" cy="2869500"/>
            <a:chOff x="7269225" y="36075278"/>
            <a:chExt cx="4145535" cy="3559302"/>
          </a:xfrm>
        </p:grpSpPr>
        <p:sp>
          <p:nvSpPr>
            <p:cNvPr id="35" name="Rectangle 34">
              <a:extLst>
                <a:ext uri="{FF2B5EF4-FFF2-40B4-BE49-F238E27FC236}">
                  <a16:creationId xmlns:a16="http://schemas.microsoft.com/office/drawing/2014/main" id="{6B94E94F-F9A3-D08C-BF98-3DE0938E9CD5}"/>
                </a:ext>
              </a:extLst>
            </p:cNvPr>
            <p:cNvSpPr/>
            <p:nvPr/>
          </p:nvSpPr>
          <p:spPr>
            <a:xfrm>
              <a:off x="7269225" y="36075278"/>
              <a:ext cx="4145535"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a:extLst>
                <a:ext uri="{FF2B5EF4-FFF2-40B4-BE49-F238E27FC236}">
                  <a16:creationId xmlns:a16="http://schemas.microsoft.com/office/drawing/2014/main" id="{AF8EEC65-B46B-48AA-814C-8D736DA1108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3266" t="13553" r="7530" b="5734"/>
            <a:stretch/>
          </p:blipFill>
          <p:spPr>
            <a:xfrm>
              <a:off x="7303644" y="36122104"/>
              <a:ext cx="4050156" cy="3465650"/>
            </a:xfrm>
            <a:prstGeom prst="rect">
              <a:avLst/>
            </a:prstGeom>
          </p:spPr>
        </p:pic>
      </p:grpSp>
      <p:grpSp>
        <p:nvGrpSpPr>
          <p:cNvPr id="41" name="Group 40">
            <a:extLst>
              <a:ext uri="{FF2B5EF4-FFF2-40B4-BE49-F238E27FC236}">
                <a16:creationId xmlns:a16="http://schemas.microsoft.com/office/drawing/2014/main" id="{F0BD21ED-B680-CE5A-E170-2B7D61B85B6E}"/>
              </a:ext>
            </a:extLst>
          </p:cNvPr>
          <p:cNvGrpSpPr/>
          <p:nvPr/>
        </p:nvGrpSpPr>
        <p:grpSpPr>
          <a:xfrm>
            <a:off x="282517" y="35358325"/>
            <a:ext cx="3346260" cy="2831750"/>
            <a:chOff x="8687311" y="36075278"/>
            <a:chExt cx="4323305" cy="3798202"/>
          </a:xfrm>
        </p:grpSpPr>
        <p:sp>
          <p:nvSpPr>
            <p:cNvPr id="40" name="Rectangle 39">
              <a:extLst>
                <a:ext uri="{FF2B5EF4-FFF2-40B4-BE49-F238E27FC236}">
                  <a16:creationId xmlns:a16="http://schemas.microsoft.com/office/drawing/2014/main" id="{D8F802D0-4938-10BD-F466-C43B77BE22A9}"/>
                </a:ext>
              </a:extLst>
            </p:cNvPr>
            <p:cNvSpPr/>
            <p:nvPr/>
          </p:nvSpPr>
          <p:spPr>
            <a:xfrm>
              <a:off x="8687311" y="36075278"/>
              <a:ext cx="4323305" cy="37982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a:extLst>
                <a:ext uri="{FF2B5EF4-FFF2-40B4-BE49-F238E27FC236}">
                  <a16:creationId xmlns:a16="http://schemas.microsoft.com/office/drawing/2014/main" id="{0BE5C6DB-7338-4779-E0E4-161CAF563B17}"/>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t="10281" r="5739" b="6172"/>
            <a:stretch/>
          </p:blipFill>
          <p:spPr>
            <a:xfrm>
              <a:off x="8768015" y="36153061"/>
              <a:ext cx="4139035" cy="3668500"/>
            </a:xfrm>
            <a:prstGeom prst="rect">
              <a:avLst/>
            </a:prstGeom>
          </p:spPr>
        </p:pic>
      </p:grpSp>
      <p:grpSp>
        <p:nvGrpSpPr>
          <p:cNvPr id="55" name="Group 54">
            <a:extLst>
              <a:ext uri="{FF2B5EF4-FFF2-40B4-BE49-F238E27FC236}">
                <a16:creationId xmlns:a16="http://schemas.microsoft.com/office/drawing/2014/main" id="{CBE4835E-9F7B-AC92-FA32-11241F0CB7F6}"/>
              </a:ext>
            </a:extLst>
          </p:cNvPr>
          <p:cNvGrpSpPr/>
          <p:nvPr/>
        </p:nvGrpSpPr>
        <p:grpSpPr>
          <a:xfrm>
            <a:off x="7183715" y="38287819"/>
            <a:ext cx="3629588" cy="3035346"/>
            <a:chOff x="5537290" y="36284482"/>
            <a:chExt cx="4145534" cy="3561440"/>
          </a:xfrm>
        </p:grpSpPr>
        <p:sp>
          <p:nvSpPr>
            <p:cNvPr id="54" name="Rectangle 53">
              <a:extLst>
                <a:ext uri="{FF2B5EF4-FFF2-40B4-BE49-F238E27FC236}">
                  <a16:creationId xmlns:a16="http://schemas.microsoft.com/office/drawing/2014/main" id="{9A783D77-A646-64A9-3CF4-F0F36FA52148}"/>
                </a:ext>
              </a:extLst>
            </p:cNvPr>
            <p:cNvSpPr/>
            <p:nvPr/>
          </p:nvSpPr>
          <p:spPr>
            <a:xfrm>
              <a:off x="5537290" y="36284482"/>
              <a:ext cx="4145534" cy="35614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a:extLst>
                <a:ext uri="{FF2B5EF4-FFF2-40B4-BE49-F238E27FC236}">
                  <a16:creationId xmlns:a16="http://schemas.microsoft.com/office/drawing/2014/main" id="{5CBE0AF2-73A1-CD4D-FDB0-34E233F13692}"/>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1719" t="11210" r="7039" b="6601"/>
            <a:stretch/>
          </p:blipFill>
          <p:spPr>
            <a:xfrm>
              <a:off x="5626186" y="36310118"/>
              <a:ext cx="3974009" cy="3459586"/>
            </a:xfrm>
            <a:prstGeom prst="rect">
              <a:avLst/>
            </a:prstGeom>
          </p:spPr>
        </p:pic>
      </p:grpSp>
      <p:grpSp>
        <p:nvGrpSpPr>
          <p:cNvPr id="80" name="Group 79">
            <a:extLst>
              <a:ext uri="{FF2B5EF4-FFF2-40B4-BE49-F238E27FC236}">
                <a16:creationId xmlns:a16="http://schemas.microsoft.com/office/drawing/2014/main" id="{27ACA9D2-233D-9AE1-EF0A-1A7EFFABDEBB}"/>
              </a:ext>
            </a:extLst>
          </p:cNvPr>
          <p:cNvGrpSpPr/>
          <p:nvPr/>
        </p:nvGrpSpPr>
        <p:grpSpPr>
          <a:xfrm>
            <a:off x="3683777" y="35337160"/>
            <a:ext cx="3390870" cy="2869501"/>
            <a:chOff x="9303293" y="35279635"/>
            <a:chExt cx="4306213" cy="3775909"/>
          </a:xfrm>
        </p:grpSpPr>
        <p:sp>
          <p:nvSpPr>
            <p:cNvPr id="79" name="Rectangle 78">
              <a:extLst>
                <a:ext uri="{FF2B5EF4-FFF2-40B4-BE49-F238E27FC236}">
                  <a16:creationId xmlns:a16="http://schemas.microsoft.com/office/drawing/2014/main" id="{3ABCC5A9-019A-270C-B0DB-1BD4F31B3654}"/>
                </a:ext>
              </a:extLst>
            </p:cNvPr>
            <p:cNvSpPr/>
            <p:nvPr/>
          </p:nvSpPr>
          <p:spPr>
            <a:xfrm>
              <a:off x="9303293" y="35279635"/>
              <a:ext cx="4306213" cy="3775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Graphic 73">
              <a:extLst>
                <a:ext uri="{FF2B5EF4-FFF2-40B4-BE49-F238E27FC236}">
                  <a16:creationId xmlns:a16="http://schemas.microsoft.com/office/drawing/2014/main" id="{E55F7E67-26A7-7788-FF94-99521E9BD8AC}"/>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877" t="11377" r="4713" b="6108"/>
            <a:stretch/>
          </p:blipFill>
          <p:spPr>
            <a:xfrm>
              <a:off x="9383631" y="35329852"/>
              <a:ext cx="4145536" cy="3623242"/>
            </a:xfrm>
            <a:prstGeom prst="rect">
              <a:avLst/>
            </a:prstGeom>
          </p:spPr>
        </p:pic>
      </p:grpSp>
      <p:grpSp>
        <p:nvGrpSpPr>
          <p:cNvPr id="84" name="Group 83">
            <a:extLst>
              <a:ext uri="{FF2B5EF4-FFF2-40B4-BE49-F238E27FC236}">
                <a16:creationId xmlns:a16="http://schemas.microsoft.com/office/drawing/2014/main" id="{E7A63FF4-D470-12CA-4B77-CCDF2AEE57A6}"/>
              </a:ext>
            </a:extLst>
          </p:cNvPr>
          <p:cNvGrpSpPr/>
          <p:nvPr/>
        </p:nvGrpSpPr>
        <p:grpSpPr>
          <a:xfrm>
            <a:off x="3751285" y="38288418"/>
            <a:ext cx="3403284" cy="3035346"/>
            <a:chOff x="4260935" y="39322439"/>
            <a:chExt cx="3990754" cy="3752009"/>
          </a:xfrm>
        </p:grpSpPr>
        <p:sp>
          <p:nvSpPr>
            <p:cNvPr id="83" name="Rectangle 82">
              <a:extLst>
                <a:ext uri="{FF2B5EF4-FFF2-40B4-BE49-F238E27FC236}">
                  <a16:creationId xmlns:a16="http://schemas.microsoft.com/office/drawing/2014/main" id="{2F638DFC-8913-17A1-D6CF-AD29C8944DD7}"/>
                </a:ext>
              </a:extLst>
            </p:cNvPr>
            <p:cNvSpPr/>
            <p:nvPr/>
          </p:nvSpPr>
          <p:spPr>
            <a:xfrm>
              <a:off x="4260935" y="39322439"/>
              <a:ext cx="3990754" cy="375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2" name="Graphic 81">
              <a:extLst>
                <a:ext uri="{FF2B5EF4-FFF2-40B4-BE49-F238E27FC236}">
                  <a16:creationId xmlns:a16="http://schemas.microsoft.com/office/drawing/2014/main" id="{31406C75-3FE4-4A5A-2980-29DE4E3A8E77}"/>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t="10228" r="6213" b="7677"/>
            <a:stretch/>
          </p:blipFill>
          <p:spPr>
            <a:xfrm>
              <a:off x="4351821" y="39369904"/>
              <a:ext cx="3805538" cy="3604796"/>
            </a:xfrm>
            <a:prstGeom prst="rect">
              <a:avLst/>
            </a:prstGeom>
          </p:spPr>
        </p:pic>
      </p:grpSp>
      <p:grpSp>
        <p:nvGrpSpPr>
          <p:cNvPr id="99" name="Group 98">
            <a:extLst>
              <a:ext uri="{FF2B5EF4-FFF2-40B4-BE49-F238E27FC236}">
                <a16:creationId xmlns:a16="http://schemas.microsoft.com/office/drawing/2014/main" id="{A321C1C0-541A-480D-5FF0-AEB9F2F72A38}"/>
              </a:ext>
            </a:extLst>
          </p:cNvPr>
          <p:cNvGrpSpPr/>
          <p:nvPr/>
        </p:nvGrpSpPr>
        <p:grpSpPr>
          <a:xfrm>
            <a:off x="8947233" y="29120616"/>
            <a:ext cx="5759368" cy="3456967"/>
            <a:chOff x="9104436" y="29839451"/>
            <a:chExt cx="4883014" cy="3551389"/>
          </a:xfrm>
        </p:grpSpPr>
        <p:pic>
          <p:nvPicPr>
            <p:cNvPr id="10" name="Picture 9">
              <a:extLst>
                <a:ext uri="{FF2B5EF4-FFF2-40B4-BE49-F238E27FC236}">
                  <a16:creationId xmlns:a16="http://schemas.microsoft.com/office/drawing/2014/main" id="{A78A712F-0FBB-4ADA-14FA-497E4379F37E}"/>
                </a:ext>
              </a:extLst>
            </p:cNvPr>
            <p:cNvPicPr>
              <a:picLocks noChangeAspect="1"/>
            </p:cNvPicPr>
            <p:nvPr/>
          </p:nvPicPr>
          <p:blipFill>
            <a:blip r:embed="rId27"/>
            <a:stretch>
              <a:fillRect/>
            </a:stretch>
          </p:blipFill>
          <p:spPr>
            <a:xfrm>
              <a:off x="10077230" y="29839451"/>
              <a:ext cx="3910220" cy="3059295"/>
            </a:xfrm>
            <a:prstGeom prst="rect">
              <a:avLst/>
            </a:prstGeom>
            <a:ln w="38100">
              <a:solidFill>
                <a:schemeClr val="accent4">
                  <a:lumMod val="75000"/>
                </a:schemeClr>
              </a:solidFill>
            </a:ln>
          </p:spPr>
        </p:pic>
        <p:cxnSp>
          <p:nvCxnSpPr>
            <p:cNvPr id="93" name="Straight Connector 92">
              <a:extLst>
                <a:ext uri="{FF2B5EF4-FFF2-40B4-BE49-F238E27FC236}">
                  <a16:creationId xmlns:a16="http://schemas.microsoft.com/office/drawing/2014/main" id="{1807F979-2181-C936-1FB4-360FF0D48DE1}"/>
                </a:ext>
              </a:extLst>
            </p:cNvPr>
            <p:cNvCxnSpPr>
              <a:endCxn id="10" idx="2"/>
            </p:cNvCxnSpPr>
            <p:nvPr/>
          </p:nvCxnSpPr>
          <p:spPr>
            <a:xfrm flipV="1">
              <a:off x="9104436" y="31369099"/>
              <a:ext cx="972794" cy="2021741"/>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F14F0DD-0044-8166-856E-6FEE2D1FDB2E}"/>
                </a:ext>
              </a:extLst>
            </p:cNvPr>
            <p:cNvCxnSpPr>
              <a:endCxn id="10" idx="4"/>
            </p:cNvCxnSpPr>
            <p:nvPr/>
          </p:nvCxnSpPr>
          <p:spPr>
            <a:xfrm flipV="1">
              <a:off x="9104436" y="32898746"/>
              <a:ext cx="2927904" cy="492094"/>
            </a:xfrm>
            <a:prstGeom prst="line">
              <a:avLst/>
            </a:prstGeom>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E051935C-730E-AC6A-00F0-4159956D0BA5}"/>
              </a:ext>
            </a:extLst>
          </p:cNvPr>
          <p:cNvGrpSpPr/>
          <p:nvPr/>
        </p:nvGrpSpPr>
        <p:grpSpPr>
          <a:xfrm>
            <a:off x="15161039" y="24147686"/>
            <a:ext cx="8486437" cy="4125112"/>
            <a:chOff x="14761229" y="24147685"/>
            <a:chExt cx="8886247" cy="4260665"/>
          </a:xfrm>
        </p:grpSpPr>
        <p:sp>
          <p:nvSpPr>
            <p:cNvPr id="110" name="Rectangle 109">
              <a:extLst>
                <a:ext uri="{FF2B5EF4-FFF2-40B4-BE49-F238E27FC236}">
                  <a16:creationId xmlns:a16="http://schemas.microsoft.com/office/drawing/2014/main" id="{E63BA1F3-3441-75B8-E771-6C4504EFE3FF}"/>
                </a:ext>
              </a:extLst>
            </p:cNvPr>
            <p:cNvSpPr/>
            <p:nvPr/>
          </p:nvSpPr>
          <p:spPr>
            <a:xfrm>
              <a:off x="14761229" y="24147685"/>
              <a:ext cx="8886247" cy="4260665"/>
            </a:xfrm>
            <a:prstGeom prst="rect">
              <a:avLst/>
            </a:prstGeom>
            <a:solidFill>
              <a:srgbClr val="FF7D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 name="Graphic 102">
              <a:extLst>
                <a:ext uri="{FF2B5EF4-FFF2-40B4-BE49-F238E27FC236}">
                  <a16:creationId xmlns:a16="http://schemas.microsoft.com/office/drawing/2014/main" id="{0A6EBA19-85E0-3A8C-FDA0-7BF5A4DD30A6}"/>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t="7678"/>
            <a:stretch/>
          </p:blipFill>
          <p:spPr>
            <a:xfrm>
              <a:off x="14865763" y="24198590"/>
              <a:ext cx="4509232" cy="4135699"/>
            </a:xfrm>
            <a:prstGeom prst="rect">
              <a:avLst/>
            </a:prstGeom>
          </p:spPr>
        </p:pic>
        <p:pic>
          <p:nvPicPr>
            <p:cNvPr id="109" name="Graphic 108">
              <a:extLst>
                <a:ext uri="{FF2B5EF4-FFF2-40B4-BE49-F238E27FC236}">
                  <a16:creationId xmlns:a16="http://schemas.microsoft.com/office/drawing/2014/main" id="{E930D7CF-87F1-07F2-04EA-F7A2F62B4BD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9447313" y="24189569"/>
              <a:ext cx="4159002" cy="4159002"/>
            </a:xfrm>
            <a:prstGeom prst="rect">
              <a:avLst/>
            </a:prstGeom>
          </p:spPr>
        </p:pic>
      </p:grpSp>
      <p:grpSp>
        <p:nvGrpSpPr>
          <p:cNvPr id="69" name="Group 68">
            <a:extLst>
              <a:ext uri="{FF2B5EF4-FFF2-40B4-BE49-F238E27FC236}">
                <a16:creationId xmlns:a16="http://schemas.microsoft.com/office/drawing/2014/main" id="{6EB589B1-8CF1-79DD-176B-D0E032BE632B}"/>
              </a:ext>
            </a:extLst>
          </p:cNvPr>
          <p:cNvGrpSpPr/>
          <p:nvPr/>
        </p:nvGrpSpPr>
        <p:grpSpPr>
          <a:xfrm>
            <a:off x="23796923" y="24186918"/>
            <a:ext cx="8927786" cy="6443655"/>
            <a:chOff x="23770882" y="24186918"/>
            <a:chExt cx="8953827" cy="6538477"/>
          </a:xfrm>
        </p:grpSpPr>
        <p:sp>
          <p:nvSpPr>
            <p:cNvPr id="4" name="Rectangle 3">
              <a:extLst>
                <a:ext uri="{FF2B5EF4-FFF2-40B4-BE49-F238E27FC236}">
                  <a16:creationId xmlns:a16="http://schemas.microsoft.com/office/drawing/2014/main" id="{9F824AFE-F48C-22B8-9389-25FFEDDD24C1}"/>
                </a:ext>
              </a:extLst>
            </p:cNvPr>
            <p:cNvSpPr/>
            <p:nvPr/>
          </p:nvSpPr>
          <p:spPr>
            <a:xfrm>
              <a:off x="23770882" y="24186918"/>
              <a:ext cx="8953827" cy="65384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a:extLst>
                <a:ext uri="{FF2B5EF4-FFF2-40B4-BE49-F238E27FC236}">
                  <a16:creationId xmlns:a16="http://schemas.microsoft.com/office/drawing/2014/main" id="{4850117C-B877-74F8-F918-C584F17E93F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8247794" y="24290133"/>
              <a:ext cx="4388089" cy="4160605"/>
            </a:xfrm>
            <a:prstGeom prst="rect">
              <a:avLst/>
            </a:prstGeom>
          </p:spPr>
        </p:pic>
      </p:grpSp>
      <p:grpSp>
        <p:nvGrpSpPr>
          <p:cNvPr id="101" name="Group 100">
            <a:extLst>
              <a:ext uri="{FF2B5EF4-FFF2-40B4-BE49-F238E27FC236}">
                <a16:creationId xmlns:a16="http://schemas.microsoft.com/office/drawing/2014/main" id="{0DC6690D-218C-5509-B3E5-E53B4C110DFD}"/>
              </a:ext>
            </a:extLst>
          </p:cNvPr>
          <p:cNvGrpSpPr/>
          <p:nvPr/>
        </p:nvGrpSpPr>
        <p:grpSpPr>
          <a:xfrm>
            <a:off x="15161039" y="28351071"/>
            <a:ext cx="8446585" cy="6142267"/>
            <a:chOff x="14761229" y="28472914"/>
            <a:chExt cx="8845086" cy="6432053"/>
          </a:xfrm>
        </p:grpSpPr>
        <p:sp>
          <p:nvSpPr>
            <p:cNvPr id="81" name="Rectangle 80">
              <a:extLst>
                <a:ext uri="{FF2B5EF4-FFF2-40B4-BE49-F238E27FC236}">
                  <a16:creationId xmlns:a16="http://schemas.microsoft.com/office/drawing/2014/main" id="{DABEDA99-FB6D-B433-5CCE-6DB653C05A96}"/>
                </a:ext>
              </a:extLst>
            </p:cNvPr>
            <p:cNvSpPr/>
            <p:nvPr/>
          </p:nvSpPr>
          <p:spPr>
            <a:xfrm>
              <a:off x="14761229" y="28472914"/>
              <a:ext cx="8845086" cy="6432053"/>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86" name="Graphic 85">
              <a:extLst>
                <a:ext uri="{FF2B5EF4-FFF2-40B4-BE49-F238E27FC236}">
                  <a16:creationId xmlns:a16="http://schemas.microsoft.com/office/drawing/2014/main" id="{BDA107CA-FFB1-1D84-8C19-467DE1B71D5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446953" y="28524607"/>
              <a:ext cx="4075148" cy="4339862"/>
            </a:xfrm>
            <a:prstGeom prst="rect">
              <a:avLst/>
            </a:prstGeom>
          </p:spPr>
        </p:pic>
      </p:grpSp>
      <p:grpSp>
        <p:nvGrpSpPr>
          <p:cNvPr id="126" name="Group 125">
            <a:extLst>
              <a:ext uri="{FF2B5EF4-FFF2-40B4-BE49-F238E27FC236}">
                <a16:creationId xmlns:a16="http://schemas.microsoft.com/office/drawing/2014/main" id="{21A33DCD-6D5B-084A-C701-F186D0B9C2CF}"/>
              </a:ext>
            </a:extLst>
          </p:cNvPr>
          <p:cNvGrpSpPr/>
          <p:nvPr/>
        </p:nvGrpSpPr>
        <p:grpSpPr>
          <a:xfrm>
            <a:off x="23770882" y="30787304"/>
            <a:ext cx="8953826" cy="6377910"/>
            <a:chOff x="23770882" y="30787304"/>
            <a:chExt cx="8953826" cy="6377910"/>
          </a:xfrm>
        </p:grpSpPr>
        <p:sp>
          <p:nvSpPr>
            <p:cNvPr id="121" name="Rectangle 120">
              <a:extLst>
                <a:ext uri="{FF2B5EF4-FFF2-40B4-BE49-F238E27FC236}">
                  <a16:creationId xmlns:a16="http://schemas.microsoft.com/office/drawing/2014/main" id="{279838A4-AFB1-EB8D-CB98-3DEF38F8D2C2}"/>
                </a:ext>
              </a:extLst>
            </p:cNvPr>
            <p:cNvSpPr/>
            <p:nvPr/>
          </p:nvSpPr>
          <p:spPr>
            <a:xfrm>
              <a:off x="23770882" y="30787304"/>
              <a:ext cx="8953826" cy="637791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49A522B4-1B34-825C-AEA3-B2B152DD1794}"/>
                </a:ext>
              </a:extLst>
            </p:cNvPr>
            <p:cNvSpPr txBox="1"/>
            <p:nvPr/>
          </p:nvSpPr>
          <p:spPr>
            <a:xfrm>
              <a:off x="23840721" y="34938616"/>
              <a:ext cx="8700673" cy="369332"/>
            </a:xfrm>
            <a:prstGeom prst="rect">
              <a:avLst/>
            </a:prstGeom>
            <a:noFill/>
          </p:spPr>
          <p:txBody>
            <a:bodyPr wrap="square" rtlCol="0">
              <a:spAutoFit/>
            </a:bodyPr>
            <a:lstStyle/>
            <a:p>
              <a:r>
                <a:rPr lang="en-IN" sz="1800" b="1" dirty="0">
                  <a:solidFill>
                    <a:schemeClr val="bg1"/>
                  </a:solidFill>
                </a:rPr>
                <a:t>*Looping from starting state upon reaching -10 reward, simulating apoptosis</a:t>
              </a:r>
            </a:p>
          </p:txBody>
        </p:sp>
        <p:pic>
          <p:nvPicPr>
            <p:cNvPr id="123" name="Graphic 122">
              <a:extLst>
                <a:ext uri="{FF2B5EF4-FFF2-40B4-BE49-F238E27FC236}">
                  <a16:creationId xmlns:a16="http://schemas.microsoft.com/office/drawing/2014/main" id="{7C364086-883E-7F8A-5EF1-8D652635421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8269930" y="30861275"/>
              <a:ext cx="4320169" cy="4089989"/>
            </a:xfrm>
            <a:prstGeom prst="rect">
              <a:avLst/>
            </a:prstGeom>
          </p:spPr>
        </p:pic>
      </p:grpSp>
      <p:sp>
        <p:nvSpPr>
          <p:cNvPr id="145" name="TextBox 144">
            <a:extLst>
              <a:ext uri="{FF2B5EF4-FFF2-40B4-BE49-F238E27FC236}">
                <a16:creationId xmlns:a16="http://schemas.microsoft.com/office/drawing/2014/main" id="{3AEA9E46-84BD-FF6E-83C8-E706C736213F}"/>
              </a:ext>
            </a:extLst>
          </p:cNvPr>
          <p:cNvSpPr txBox="1"/>
          <p:nvPr/>
        </p:nvSpPr>
        <p:spPr>
          <a:xfrm>
            <a:off x="9925645" y="32353454"/>
            <a:ext cx="5254798" cy="2308324"/>
          </a:xfrm>
          <a:prstGeom prst="rect">
            <a:avLst/>
          </a:prstGeom>
          <a:noFill/>
        </p:spPr>
        <p:txBody>
          <a:bodyPr wrap="square" rtlCol="0">
            <a:spAutoFit/>
          </a:bodyPr>
          <a:lstStyle/>
          <a:p>
            <a:r>
              <a:rPr lang="en-IN" sz="1800" b="1" dirty="0"/>
              <a:t>Figure 7 A </a:t>
            </a:r>
            <a:r>
              <a:rPr lang="en-IN" sz="1800" dirty="0"/>
              <a:t>State DRRTSYTYYNSNTNRYR from simulation </a:t>
            </a:r>
            <a:r>
              <a:rPr lang="en-IN" sz="1800" dirty="0">
                <a:solidFill>
                  <a:srgbClr val="0070C0"/>
                </a:solidFill>
              </a:rPr>
              <a:t>Blue </a:t>
            </a:r>
            <a:r>
              <a:rPr lang="en-IN" sz="1800" dirty="0">
                <a:solidFill>
                  <a:schemeClr val="tx1"/>
                </a:solidFill>
              </a:rPr>
              <a:t>folded improperly aligned with Pembro(shown as </a:t>
            </a:r>
            <a:r>
              <a:rPr lang="en-IN" sz="1800" dirty="0">
                <a:solidFill>
                  <a:srgbClr val="92D050"/>
                </a:solidFill>
              </a:rPr>
              <a:t>green</a:t>
            </a:r>
            <a:r>
              <a:rPr lang="en-IN" sz="1800" dirty="0">
                <a:solidFill>
                  <a:schemeClr val="tx1"/>
                </a:solidFill>
              </a:rPr>
              <a:t>),</a:t>
            </a:r>
            <a:r>
              <a:rPr lang="en-IN" sz="1800" dirty="0"/>
              <a:t> </a:t>
            </a:r>
            <a:r>
              <a:rPr lang="en-IN" sz="1800" b="1" dirty="0"/>
              <a:t>B</a:t>
            </a:r>
            <a:r>
              <a:rPr lang="en-IN" sz="1800" dirty="0"/>
              <a:t>. State SYYYSDTYYNFNTNAWY from simulation </a:t>
            </a:r>
            <a:r>
              <a:rPr lang="en-IN" sz="1800" dirty="0">
                <a:solidFill>
                  <a:schemeClr val="accent4">
                    <a:lumMod val="75000"/>
                  </a:schemeClr>
                </a:solidFill>
              </a:rPr>
              <a:t>Orange</a:t>
            </a:r>
            <a:r>
              <a:rPr lang="en-IN" sz="1800" dirty="0">
                <a:solidFill>
                  <a:srgbClr val="0070C0"/>
                </a:solidFill>
              </a:rPr>
              <a:t> </a:t>
            </a:r>
            <a:r>
              <a:rPr lang="en-IN" sz="1800" dirty="0">
                <a:solidFill>
                  <a:schemeClr val="tx1"/>
                </a:solidFill>
              </a:rPr>
              <a:t>folded properly aligned with Pembro,</a:t>
            </a:r>
            <a:r>
              <a:rPr lang="en-IN" sz="1800" dirty="0"/>
              <a:t> </a:t>
            </a:r>
            <a:r>
              <a:rPr lang="en-IN" sz="1800" b="1" dirty="0"/>
              <a:t>C </a:t>
            </a:r>
            <a:r>
              <a:rPr lang="en-IN" sz="1800" dirty="0"/>
              <a:t>The C-alpha distance plots of state </a:t>
            </a:r>
            <a:r>
              <a:rPr lang="en-IN" sz="1800" b="1" dirty="0"/>
              <a:t>A</a:t>
            </a:r>
            <a:r>
              <a:rPr lang="en-IN" sz="1800" dirty="0"/>
              <a:t> and </a:t>
            </a:r>
            <a:r>
              <a:rPr lang="en-IN" sz="1800" b="1" dirty="0"/>
              <a:t>B</a:t>
            </a:r>
            <a:r>
              <a:rPr lang="en-IN" sz="1800" dirty="0"/>
              <a:t>  </a:t>
            </a:r>
            <a:r>
              <a:rPr lang="en-IN" sz="1800" b="1" dirty="0"/>
              <a:t>a </a:t>
            </a:r>
            <a:r>
              <a:rPr lang="en-IN" sz="1800" dirty="0"/>
              <a:t>intra chain B </a:t>
            </a:r>
            <a:r>
              <a:rPr lang="en-IN" sz="1800" b="1" dirty="0"/>
              <a:t>b </a:t>
            </a:r>
            <a:r>
              <a:rPr lang="en-IN" sz="1800" dirty="0"/>
              <a:t>inter chain A vs chain B </a:t>
            </a:r>
            <a:r>
              <a:rPr lang="en-IN" sz="1800" b="1" dirty="0"/>
              <a:t>c </a:t>
            </a:r>
            <a:r>
              <a:rPr lang="en-IN" sz="1800" dirty="0"/>
              <a:t>inter chain B vs chain C</a:t>
            </a:r>
            <a:r>
              <a:rPr lang="en-IN" sz="1800" b="1" dirty="0"/>
              <a:t> </a:t>
            </a:r>
            <a:r>
              <a:rPr lang="en-IN" sz="1800" dirty="0"/>
              <a:t> </a:t>
            </a:r>
            <a:endParaRPr lang="en-IN" sz="1800" b="1" dirty="0"/>
          </a:p>
        </p:txBody>
      </p:sp>
      <p:sp>
        <p:nvSpPr>
          <p:cNvPr id="146" name="TextBox 145">
            <a:extLst>
              <a:ext uri="{FF2B5EF4-FFF2-40B4-BE49-F238E27FC236}">
                <a16:creationId xmlns:a16="http://schemas.microsoft.com/office/drawing/2014/main" id="{20A102D9-FD92-0AF3-5F0B-27A6A4311C95}"/>
              </a:ext>
            </a:extLst>
          </p:cNvPr>
          <p:cNvSpPr txBox="1"/>
          <p:nvPr/>
        </p:nvSpPr>
        <p:spPr>
          <a:xfrm>
            <a:off x="430959" y="35474595"/>
            <a:ext cx="254841" cy="307777"/>
          </a:xfrm>
          <a:prstGeom prst="rect">
            <a:avLst/>
          </a:prstGeom>
          <a:noFill/>
        </p:spPr>
        <p:txBody>
          <a:bodyPr wrap="square" rtlCol="0">
            <a:spAutoFit/>
          </a:bodyPr>
          <a:lstStyle/>
          <a:p>
            <a:r>
              <a:rPr lang="en-IN" b="1" dirty="0"/>
              <a:t>a</a:t>
            </a:r>
          </a:p>
        </p:txBody>
      </p:sp>
      <p:sp>
        <p:nvSpPr>
          <p:cNvPr id="147" name="TextBox 146">
            <a:extLst>
              <a:ext uri="{FF2B5EF4-FFF2-40B4-BE49-F238E27FC236}">
                <a16:creationId xmlns:a16="http://schemas.microsoft.com/office/drawing/2014/main" id="{D8F80E2D-7832-5407-1F64-1468817052FA}"/>
              </a:ext>
            </a:extLst>
          </p:cNvPr>
          <p:cNvSpPr txBox="1"/>
          <p:nvPr/>
        </p:nvSpPr>
        <p:spPr>
          <a:xfrm>
            <a:off x="3792035" y="35416316"/>
            <a:ext cx="254841" cy="307777"/>
          </a:xfrm>
          <a:prstGeom prst="rect">
            <a:avLst/>
          </a:prstGeom>
          <a:noFill/>
        </p:spPr>
        <p:txBody>
          <a:bodyPr wrap="square" rtlCol="0">
            <a:spAutoFit/>
          </a:bodyPr>
          <a:lstStyle/>
          <a:p>
            <a:r>
              <a:rPr lang="en-IN" b="1" dirty="0"/>
              <a:t>a</a:t>
            </a:r>
          </a:p>
        </p:txBody>
      </p:sp>
      <p:sp>
        <p:nvSpPr>
          <p:cNvPr id="148" name="TextBox 147">
            <a:extLst>
              <a:ext uri="{FF2B5EF4-FFF2-40B4-BE49-F238E27FC236}">
                <a16:creationId xmlns:a16="http://schemas.microsoft.com/office/drawing/2014/main" id="{A2072D21-0FA8-EB60-A13B-71A96B14DBB8}"/>
              </a:ext>
            </a:extLst>
          </p:cNvPr>
          <p:cNvSpPr txBox="1"/>
          <p:nvPr/>
        </p:nvSpPr>
        <p:spPr>
          <a:xfrm>
            <a:off x="252802" y="38287819"/>
            <a:ext cx="254841" cy="307777"/>
          </a:xfrm>
          <a:prstGeom prst="rect">
            <a:avLst/>
          </a:prstGeom>
          <a:noFill/>
        </p:spPr>
        <p:txBody>
          <a:bodyPr wrap="square" rtlCol="0">
            <a:spAutoFit/>
          </a:bodyPr>
          <a:lstStyle/>
          <a:p>
            <a:r>
              <a:rPr lang="en-IN" b="1" dirty="0"/>
              <a:t>b</a:t>
            </a:r>
          </a:p>
        </p:txBody>
      </p:sp>
      <p:sp>
        <p:nvSpPr>
          <p:cNvPr id="149" name="TextBox 148">
            <a:extLst>
              <a:ext uri="{FF2B5EF4-FFF2-40B4-BE49-F238E27FC236}">
                <a16:creationId xmlns:a16="http://schemas.microsoft.com/office/drawing/2014/main" id="{59EFFCD4-302C-0416-D2D1-AF29F75E118C}"/>
              </a:ext>
            </a:extLst>
          </p:cNvPr>
          <p:cNvSpPr txBox="1"/>
          <p:nvPr/>
        </p:nvSpPr>
        <p:spPr>
          <a:xfrm>
            <a:off x="3838146" y="38292078"/>
            <a:ext cx="254841" cy="307777"/>
          </a:xfrm>
          <a:prstGeom prst="rect">
            <a:avLst/>
          </a:prstGeom>
          <a:noFill/>
        </p:spPr>
        <p:txBody>
          <a:bodyPr wrap="square" rtlCol="0">
            <a:spAutoFit/>
          </a:bodyPr>
          <a:lstStyle/>
          <a:p>
            <a:r>
              <a:rPr lang="en-IN" b="1" dirty="0"/>
              <a:t>b</a:t>
            </a:r>
          </a:p>
        </p:txBody>
      </p:sp>
      <p:sp>
        <p:nvSpPr>
          <p:cNvPr id="150" name="TextBox 149">
            <a:extLst>
              <a:ext uri="{FF2B5EF4-FFF2-40B4-BE49-F238E27FC236}">
                <a16:creationId xmlns:a16="http://schemas.microsoft.com/office/drawing/2014/main" id="{3498FBC0-A129-CD9E-C513-BF760A9402EA}"/>
              </a:ext>
            </a:extLst>
          </p:cNvPr>
          <p:cNvSpPr txBox="1"/>
          <p:nvPr/>
        </p:nvSpPr>
        <p:spPr>
          <a:xfrm>
            <a:off x="7303012" y="38333909"/>
            <a:ext cx="254841" cy="307777"/>
          </a:xfrm>
          <a:prstGeom prst="rect">
            <a:avLst/>
          </a:prstGeom>
          <a:noFill/>
        </p:spPr>
        <p:txBody>
          <a:bodyPr wrap="square" rtlCol="0">
            <a:spAutoFit/>
          </a:bodyPr>
          <a:lstStyle/>
          <a:p>
            <a:r>
              <a:rPr lang="en-IN" b="1" dirty="0"/>
              <a:t>c</a:t>
            </a:r>
          </a:p>
        </p:txBody>
      </p:sp>
      <p:sp>
        <p:nvSpPr>
          <p:cNvPr id="151" name="TextBox 150">
            <a:extLst>
              <a:ext uri="{FF2B5EF4-FFF2-40B4-BE49-F238E27FC236}">
                <a16:creationId xmlns:a16="http://schemas.microsoft.com/office/drawing/2014/main" id="{19D024DA-863A-31CD-2CAF-FD67446312F8}"/>
              </a:ext>
            </a:extLst>
          </p:cNvPr>
          <p:cNvSpPr txBox="1"/>
          <p:nvPr/>
        </p:nvSpPr>
        <p:spPr>
          <a:xfrm>
            <a:off x="7179605" y="35363246"/>
            <a:ext cx="254841" cy="307777"/>
          </a:xfrm>
          <a:prstGeom prst="rect">
            <a:avLst/>
          </a:prstGeom>
          <a:noFill/>
        </p:spPr>
        <p:txBody>
          <a:bodyPr wrap="square" rtlCol="0">
            <a:spAutoFit/>
          </a:bodyPr>
          <a:lstStyle/>
          <a:p>
            <a:r>
              <a:rPr lang="en-IN" b="1" dirty="0"/>
              <a:t>c</a:t>
            </a:r>
          </a:p>
        </p:txBody>
      </p:sp>
      <p:pic>
        <p:nvPicPr>
          <p:cNvPr id="12" name="Graphic 11">
            <a:extLst>
              <a:ext uri="{FF2B5EF4-FFF2-40B4-BE49-F238E27FC236}">
                <a16:creationId xmlns:a16="http://schemas.microsoft.com/office/drawing/2014/main" id="{1700FDF9-BFEE-F37C-CE40-B672780BB16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821682" y="8541296"/>
            <a:ext cx="5967814" cy="7776464"/>
          </a:xfrm>
          <a:prstGeom prst="rect">
            <a:avLst/>
          </a:prstGeom>
        </p:spPr>
      </p:pic>
      <p:pic>
        <p:nvPicPr>
          <p:cNvPr id="75" name="Graphic 74">
            <a:extLst>
              <a:ext uri="{FF2B5EF4-FFF2-40B4-BE49-F238E27FC236}">
                <a16:creationId xmlns:a16="http://schemas.microsoft.com/office/drawing/2014/main" id="{BC043330-A298-66E0-DD42-851D75BDE81D}"/>
              </a:ext>
            </a:extLst>
          </p:cNvPr>
          <p:cNvPicPr>
            <a:picLocks noChangeAspect="1"/>
          </p:cNvPicPr>
          <p:nvPr/>
        </p:nvPicPr>
        <p:blipFill rotWithShape="1">
          <a:blip r:embed="rId40">
            <a:extLst>
              <a:ext uri="{96DAC541-7B7A-43D3-8B79-37D633B846F1}">
                <asvg:svgBlip xmlns:asvg="http://schemas.microsoft.com/office/drawing/2016/SVG/main" r:embed="rId41"/>
              </a:ext>
            </a:extLst>
          </a:blip>
          <a:srcRect l="37251" r="10290"/>
          <a:stretch/>
        </p:blipFill>
        <p:spPr>
          <a:xfrm>
            <a:off x="11347206" y="21401755"/>
            <a:ext cx="2039300" cy="1850046"/>
          </a:xfrm>
          <a:prstGeom prst="rect">
            <a:avLst/>
          </a:prstGeom>
        </p:spPr>
      </p:pic>
      <p:pic>
        <p:nvPicPr>
          <p:cNvPr id="87" name="Graphic 86">
            <a:extLst>
              <a:ext uri="{FF2B5EF4-FFF2-40B4-BE49-F238E27FC236}">
                <a16:creationId xmlns:a16="http://schemas.microsoft.com/office/drawing/2014/main" id="{A93A1B2F-28B4-E613-5C43-F254C136C5C2}"/>
              </a:ext>
            </a:extLst>
          </p:cNvPr>
          <p:cNvPicPr>
            <a:picLocks noChangeAspect="1"/>
          </p:cNvPicPr>
          <p:nvPr/>
        </p:nvPicPr>
        <p:blipFill rotWithShape="1">
          <a:blip r:embed="rId40">
            <a:extLst>
              <a:ext uri="{96DAC541-7B7A-43D3-8B79-37D633B846F1}">
                <asvg:svgBlip xmlns:asvg="http://schemas.microsoft.com/office/drawing/2016/SVG/main" r:embed="rId41"/>
              </a:ext>
            </a:extLst>
          </a:blip>
          <a:srcRect l="35602" r="9702"/>
          <a:stretch/>
        </p:blipFill>
        <p:spPr>
          <a:xfrm>
            <a:off x="11268640" y="19708801"/>
            <a:ext cx="2126274" cy="1850046"/>
          </a:xfrm>
          <a:prstGeom prst="rect">
            <a:avLst/>
          </a:prstGeom>
        </p:spPr>
      </p:pic>
      <p:sp>
        <p:nvSpPr>
          <p:cNvPr id="158" name="TextBox 157">
            <a:extLst>
              <a:ext uri="{FF2B5EF4-FFF2-40B4-BE49-F238E27FC236}">
                <a16:creationId xmlns:a16="http://schemas.microsoft.com/office/drawing/2014/main" id="{D8BABB21-C260-DF6B-DFD9-BD7578FFA035}"/>
              </a:ext>
            </a:extLst>
          </p:cNvPr>
          <p:cNvSpPr txBox="1"/>
          <p:nvPr/>
        </p:nvSpPr>
        <p:spPr>
          <a:xfrm>
            <a:off x="2680657" y="20804119"/>
            <a:ext cx="3342920" cy="707886"/>
          </a:xfrm>
          <a:prstGeom prst="rect">
            <a:avLst/>
          </a:prstGeom>
          <a:solidFill>
            <a:srgbClr val="659DF7"/>
          </a:solidFill>
        </p:spPr>
        <p:txBody>
          <a:bodyPr wrap="square" rtlCol="0">
            <a:spAutoFit/>
          </a:bodyPr>
          <a:lstStyle/>
          <a:p>
            <a:pPr algn="ctr"/>
            <a:r>
              <a:rPr lang="en-IN" sz="2000" dirty="0">
                <a:solidFill>
                  <a:schemeClr val="bg1"/>
                </a:solidFill>
              </a:rPr>
              <a:t>Environment</a:t>
            </a:r>
          </a:p>
          <a:p>
            <a:pPr algn="ctr"/>
            <a:r>
              <a:rPr lang="en-IN" sz="2000" dirty="0">
                <a:solidFill>
                  <a:schemeClr val="bg1"/>
                </a:solidFill>
              </a:rPr>
              <a:t>(Pembro-PD1 complex)</a:t>
            </a:r>
          </a:p>
        </p:txBody>
      </p:sp>
      <p:sp>
        <p:nvSpPr>
          <p:cNvPr id="159" name="TextBox 158">
            <a:extLst>
              <a:ext uri="{FF2B5EF4-FFF2-40B4-BE49-F238E27FC236}">
                <a16:creationId xmlns:a16="http://schemas.microsoft.com/office/drawing/2014/main" id="{ACF0BFAE-BFBB-1D76-77A0-D9FB73B0BF20}"/>
              </a:ext>
            </a:extLst>
          </p:cNvPr>
          <p:cNvSpPr txBox="1"/>
          <p:nvPr/>
        </p:nvSpPr>
        <p:spPr>
          <a:xfrm>
            <a:off x="8716652" y="20110701"/>
            <a:ext cx="1003446" cy="584775"/>
          </a:xfrm>
          <a:prstGeom prst="rect">
            <a:avLst/>
          </a:prstGeom>
          <a:solidFill>
            <a:srgbClr val="659DF7"/>
          </a:solidFill>
        </p:spPr>
        <p:txBody>
          <a:bodyPr wrap="square" rtlCol="0">
            <a:spAutoFit/>
          </a:bodyPr>
          <a:lstStyle/>
          <a:p>
            <a:pPr algn="ctr"/>
            <a:r>
              <a:rPr lang="en-IN" sz="1600" dirty="0">
                <a:solidFill>
                  <a:schemeClr val="bg1"/>
                </a:solidFill>
              </a:rPr>
              <a:t>Agent (B-cell)</a:t>
            </a:r>
          </a:p>
        </p:txBody>
      </p:sp>
      <p:sp>
        <p:nvSpPr>
          <p:cNvPr id="1024" name="TextBox 1023">
            <a:extLst>
              <a:ext uri="{FF2B5EF4-FFF2-40B4-BE49-F238E27FC236}">
                <a16:creationId xmlns:a16="http://schemas.microsoft.com/office/drawing/2014/main" id="{894A84A5-7C55-5C5B-C092-E6E5B7FD836A}"/>
              </a:ext>
            </a:extLst>
          </p:cNvPr>
          <p:cNvSpPr txBox="1"/>
          <p:nvPr/>
        </p:nvSpPr>
        <p:spPr>
          <a:xfrm>
            <a:off x="6295609" y="20084985"/>
            <a:ext cx="1467456" cy="646331"/>
          </a:xfrm>
          <a:prstGeom prst="rect">
            <a:avLst/>
          </a:prstGeom>
          <a:solidFill>
            <a:srgbClr val="659DF7"/>
          </a:solidFill>
        </p:spPr>
        <p:txBody>
          <a:bodyPr wrap="square" rtlCol="0">
            <a:spAutoFit/>
          </a:bodyPr>
          <a:lstStyle/>
          <a:p>
            <a:pPr algn="ctr"/>
            <a:r>
              <a:rPr lang="en-IN" sz="1800" dirty="0">
                <a:solidFill>
                  <a:schemeClr val="bg1"/>
                </a:solidFill>
              </a:rPr>
              <a:t>Action (Mutation)</a:t>
            </a:r>
          </a:p>
        </p:txBody>
      </p:sp>
      <p:cxnSp>
        <p:nvCxnSpPr>
          <p:cNvPr id="1026" name="Straight Arrow Connector 1025">
            <a:extLst>
              <a:ext uri="{FF2B5EF4-FFF2-40B4-BE49-F238E27FC236}">
                <a16:creationId xmlns:a16="http://schemas.microsoft.com/office/drawing/2014/main" id="{0374EB09-ADDE-B6D5-350B-3AE2AC130A94}"/>
              </a:ext>
            </a:extLst>
          </p:cNvPr>
          <p:cNvCxnSpPr>
            <a:endCxn id="159" idx="3"/>
          </p:cNvCxnSpPr>
          <p:nvPr/>
        </p:nvCxnSpPr>
        <p:spPr>
          <a:xfrm flipH="1" flipV="1">
            <a:off x="9720098" y="20403089"/>
            <a:ext cx="1579997" cy="197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323EDC9E-BEDD-106D-8C55-76BD946C7725}"/>
              </a:ext>
            </a:extLst>
          </p:cNvPr>
          <p:cNvCxnSpPr>
            <a:stCxn id="159" idx="1"/>
            <a:endCxn id="1024" idx="3"/>
          </p:cNvCxnSpPr>
          <p:nvPr/>
        </p:nvCxnSpPr>
        <p:spPr>
          <a:xfrm flipH="1">
            <a:off x="7763065" y="20403089"/>
            <a:ext cx="953587" cy="5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1A96181B-4241-45D1-5418-7DE1C7D7CBBC}"/>
              </a:ext>
            </a:extLst>
          </p:cNvPr>
          <p:cNvCxnSpPr>
            <a:cxnSpLocks/>
            <a:stCxn id="87" idx="3"/>
            <a:endCxn id="94" idx="1"/>
          </p:cNvCxnSpPr>
          <p:nvPr/>
        </p:nvCxnSpPr>
        <p:spPr>
          <a:xfrm>
            <a:off x="13394914" y="20633824"/>
            <a:ext cx="1484110" cy="1118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2" name="Straight Arrow Connector 1041">
            <a:extLst>
              <a:ext uri="{FF2B5EF4-FFF2-40B4-BE49-F238E27FC236}">
                <a16:creationId xmlns:a16="http://schemas.microsoft.com/office/drawing/2014/main" id="{F0009F4B-2A93-4122-DC64-615AC60DF890}"/>
              </a:ext>
            </a:extLst>
          </p:cNvPr>
          <p:cNvCxnSpPr>
            <a:cxnSpLocks/>
            <a:stCxn id="75" idx="3"/>
            <a:endCxn id="94" idx="1"/>
          </p:cNvCxnSpPr>
          <p:nvPr/>
        </p:nvCxnSpPr>
        <p:spPr>
          <a:xfrm flipV="1">
            <a:off x="13386506" y="21752176"/>
            <a:ext cx="1492518" cy="574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D42E5B47-499D-8A14-9A7D-2C9299D70073}"/>
              </a:ext>
            </a:extLst>
          </p:cNvPr>
          <p:cNvCxnSpPr>
            <a:stCxn id="1024" idx="1"/>
            <a:endCxn id="158" idx="0"/>
          </p:cNvCxnSpPr>
          <p:nvPr/>
        </p:nvCxnSpPr>
        <p:spPr>
          <a:xfrm flipH="1">
            <a:off x="4352117" y="20408151"/>
            <a:ext cx="1943492" cy="39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2" name="Straight Arrow Connector 1061">
            <a:extLst>
              <a:ext uri="{FF2B5EF4-FFF2-40B4-BE49-F238E27FC236}">
                <a16:creationId xmlns:a16="http://schemas.microsoft.com/office/drawing/2014/main" id="{F2EDA276-D8A8-94B4-DA1E-BCD8834D63BC}"/>
              </a:ext>
            </a:extLst>
          </p:cNvPr>
          <p:cNvCxnSpPr>
            <a:stCxn id="158" idx="2"/>
            <a:endCxn id="50" idx="1"/>
          </p:cNvCxnSpPr>
          <p:nvPr/>
        </p:nvCxnSpPr>
        <p:spPr>
          <a:xfrm>
            <a:off x="4352117" y="21512005"/>
            <a:ext cx="1952255" cy="426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F5D0CB9D-00D1-3600-DE23-4CA374697A2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522392" y="18401415"/>
            <a:ext cx="6324422" cy="705915"/>
          </a:xfrm>
          <a:prstGeom prst="rect">
            <a:avLst/>
          </a:prstGeom>
        </p:spPr>
      </p:pic>
      <p:pic>
        <p:nvPicPr>
          <p:cNvPr id="38" name="Picture 37">
            <a:extLst>
              <a:ext uri="{FF2B5EF4-FFF2-40B4-BE49-F238E27FC236}">
                <a16:creationId xmlns:a16="http://schemas.microsoft.com/office/drawing/2014/main" id="{D9628D46-AF5B-1978-3637-882CC2A12E24}"/>
              </a:ext>
            </a:extLst>
          </p:cNvPr>
          <p:cNvPicPr>
            <a:picLocks noChangeAspect="1"/>
          </p:cNvPicPr>
          <p:nvPr/>
        </p:nvPicPr>
        <p:blipFill>
          <a:blip r:embed="rId44"/>
          <a:stretch>
            <a:fillRect/>
          </a:stretch>
        </p:blipFill>
        <p:spPr>
          <a:xfrm>
            <a:off x="291094" y="18693541"/>
            <a:ext cx="5432164" cy="1695911"/>
          </a:xfrm>
          <a:prstGeom prst="rect">
            <a:avLst/>
          </a:prstGeom>
        </p:spPr>
      </p:pic>
      <p:sp>
        <p:nvSpPr>
          <p:cNvPr id="42" name="TextBox 41">
            <a:extLst>
              <a:ext uri="{FF2B5EF4-FFF2-40B4-BE49-F238E27FC236}">
                <a16:creationId xmlns:a16="http://schemas.microsoft.com/office/drawing/2014/main" id="{D0AA6E8D-A166-2DCB-6677-16976F043408}"/>
              </a:ext>
            </a:extLst>
          </p:cNvPr>
          <p:cNvSpPr txBox="1"/>
          <p:nvPr/>
        </p:nvSpPr>
        <p:spPr>
          <a:xfrm>
            <a:off x="2397760" y="18401415"/>
            <a:ext cx="1778000" cy="307777"/>
          </a:xfrm>
          <a:prstGeom prst="rect">
            <a:avLst/>
          </a:prstGeom>
          <a:noFill/>
        </p:spPr>
        <p:txBody>
          <a:bodyPr wrap="square" rtlCol="0">
            <a:spAutoFit/>
          </a:bodyPr>
          <a:lstStyle/>
          <a:p>
            <a:pPr algn="ctr"/>
            <a:r>
              <a:rPr lang="en-IN" b="1" dirty="0"/>
              <a:t>Q-Table</a:t>
            </a:r>
          </a:p>
        </p:txBody>
      </p:sp>
      <p:graphicFrame>
        <p:nvGraphicFramePr>
          <p:cNvPr id="47" name="Table 46">
            <a:extLst>
              <a:ext uri="{FF2B5EF4-FFF2-40B4-BE49-F238E27FC236}">
                <a16:creationId xmlns:a16="http://schemas.microsoft.com/office/drawing/2014/main" id="{09BEF11B-034A-BB62-566A-AC70674EA8AA}"/>
              </a:ext>
            </a:extLst>
          </p:cNvPr>
          <p:cNvGraphicFramePr>
            <a:graphicFrameLocks noGrp="1"/>
          </p:cNvGraphicFramePr>
          <p:nvPr>
            <p:extLst>
              <p:ext uri="{D42A27DB-BD31-4B8C-83A1-F6EECF244321}">
                <p14:modId xmlns:p14="http://schemas.microsoft.com/office/powerpoint/2010/main" val="2984488546"/>
              </p:ext>
            </p:extLst>
          </p:nvPr>
        </p:nvGraphicFramePr>
        <p:xfrm>
          <a:off x="23891479" y="28444052"/>
          <a:ext cx="8698620" cy="2133600"/>
        </p:xfrm>
        <a:graphic>
          <a:graphicData uri="http://schemas.openxmlformats.org/drawingml/2006/table">
            <a:tbl>
              <a:tblPr/>
              <a:tblGrid>
                <a:gridCol w="3080397">
                  <a:extLst>
                    <a:ext uri="{9D8B030D-6E8A-4147-A177-3AD203B41FA5}">
                      <a16:colId xmlns:a16="http://schemas.microsoft.com/office/drawing/2014/main" val="1918018989"/>
                    </a:ext>
                  </a:extLst>
                </a:gridCol>
                <a:gridCol w="875113">
                  <a:extLst>
                    <a:ext uri="{9D8B030D-6E8A-4147-A177-3AD203B41FA5}">
                      <a16:colId xmlns:a16="http://schemas.microsoft.com/office/drawing/2014/main" val="3651633517"/>
                    </a:ext>
                  </a:extLst>
                </a:gridCol>
                <a:gridCol w="1207656">
                  <a:extLst>
                    <a:ext uri="{9D8B030D-6E8A-4147-A177-3AD203B41FA5}">
                      <a16:colId xmlns:a16="http://schemas.microsoft.com/office/drawing/2014/main" val="1599163231"/>
                    </a:ext>
                  </a:extLst>
                </a:gridCol>
                <a:gridCol w="1522696">
                  <a:extLst>
                    <a:ext uri="{9D8B030D-6E8A-4147-A177-3AD203B41FA5}">
                      <a16:colId xmlns:a16="http://schemas.microsoft.com/office/drawing/2014/main" val="3388998276"/>
                    </a:ext>
                  </a:extLst>
                </a:gridCol>
                <a:gridCol w="1015130">
                  <a:extLst>
                    <a:ext uri="{9D8B030D-6E8A-4147-A177-3AD203B41FA5}">
                      <a16:colId xmlns:a16="http://schemas.microsoft.com/office/drawing/2014/main" val="3496127380"/>
                    </a:ext>
                  </a:extLst>
                </a:gridCol>
                <a:gridCol w="997628">
                  <a:extLst>
                    <a:ext uri="{9D8B030D-6E8A-4147-A177-3AD203B41FA5}">
                      <a16:colId xmlns:a16="http://schemas.microsoft.com/office/drawing/2014/main" val="4278113102"/>
                    </a:ext>
                  </a:extLst>
                </a:gridCol>
              </a:tblGrid>
              <a:tr h="294728">
                <a:tc>
                  <a:txBody>
                    <a:bodyPr/>
                    <a:lstStyle/>
                    <a:p>
                      <a:pPr rtl="0" fontAlgn="t">
                        <a:spcBef>
                          <a:spcPts val="0"/>
                        </a:spcBef>
                        <a:spcAft>
                          <a:spcPts val="0"/>
                        </a:spcAft>
                      </a:pPr>
                      <a:r>
                        <a:rPr lang="en-IN" sz="1400" b="1" i="0" u="none" strike="noStrike" dirty="0">
                          <a:solidFill>
                            <a:srgbClr val="000000"/>
                          </a:solidFill>
                          <a:effectLst/>
                          <a:latin typeface="+mn-lt"/>
                        </a:rPr>
                        <a:t>State</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Freq</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Reward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Crystal BA</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a:solidFill>
                            <a:srgbClr val="000000"/>
                          </a:solidFill>
                          <a:effectLst/>
                          <a:latin typeface="+mn-lt"/>
                        </a:rPr>
                        <a:t>AF BA</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RMSD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65822203"/>
                  </a:ext>
                </a:extLst>
              </a:tr>
              <a:tr h="294728">
                <a:tc>
                  <a:txBody>
                    <a:bodyPr/>
                    <a:lstStyle/>
                    <a:p>
                      <a:pPr rtl="0" fontAlgn="t">
                        <a:spcBef>
                          <a:spcPts val="0"/>
                        </a:spcBef>
                        <a:spcAft>
                          <a:spcPts val="0"/>
                        </a:spcAft>
                      </a:pPr>
                      <a:r>
                        <a:rPr lang="en-IN" sz="1400" b="1" i="0" u="none" strike="noStrike">
                          <a:solidFill>
                            <a:srgbClr val="FF0000"/>
                          </a:solidFill>
                          <a:effectLst/>
                          <a:latin typeface="+mn-lt"/>
                        </a:rPr>
                        <a:t>DRRTSYTYYNSNTNRYR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65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-23.3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FF0000"/>
                          </a:solidFill>
                          <a:effectLst/>
                          <a:latin typeface="+mn-lt"/>
                        </a:rPr>
                        <a:t>19.48</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941459663"/>
                  </a:ext>
                </a:extLst>
              </a:tr>
              <a:tr h="294728">
                <a:tc>
                  <a:txBody>
                    <a:bodyPr/>
                    <a:lstStyle/>
                    <a:p>
                      <a:pPr rtl="0" fontAlgn="t">
                        <a:spcBef>
                          <a:spcPts val="0"/>
                        </a:spcBef>
                        <a:spcAft>
                          <a:spcPts val="0"/>
                        </a:spcAft>
                      </a:pPr>
                      <a:r>
                        <a:rPr lang="en-IN" sz="1400" b="1" i="0" u="none" strike="noStrike">
                          <a:solidFill>
                            <a:srgbClr val="000000"/>
                          </a:solidFill>
                          <a:effectLst/>
                          <a:latin typeface="+mn-lt"/>
                        </a:rPr>
                        <a:t>STRNYYTYYNSNTNRYR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45</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-13.6</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2.061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1690697535"/>
                  </a:ext>
                </a:extLst>
              </a:tr>
              <a:tr h="294728">
                <a:tc>
                  <a:txBody>
                    <a:bodyPr/>
                    <a:lstStyle/>
                    <a:p>
                      <a:pPr rtl="0" fontAlgn="t">
                        <a:spcBef>
                          <a:spcPts val="0"/>
                        </a:spcBef>
                        <a:spcAft>
                          <a:spcPts val="0"/>
                        </a:spcAft>
                      </a:pPr>
                      <a:r>
                        <a:rPr lang="en-IN" sz="1400" b="1" i="0" u="none" strike="noStrike">
                          <a:solidFill>
                            <a:srgbClr val="000000"/>
                          </a:solidFill>
                          <a:effectLst/>
                          <a:latin typeface="+mn-lt"/>
                        </a:rPr>
                        <a:t>YRNNSRTYYNSNTNRYR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141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2.058</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791784662"/>
                  </a:ext>
                </a:extLst>
              </a:tr>
              <a:tr h="294728">
                <a:tc>
                  <a:txBody>
                    <a:bodyPr/>
                    <a:lstStyle/>
                    <a:p>
                      <a:pPr rtl="0" fontAlgn="t">
                        <a:spcBef>
                          <a:spcPts val="0"/>
                        </a:spcBef>
                        <a:spcAft>
                          <a:spcPts val="0"/>
                        </a:spcAft>
                      </a:pPr>
                      <a:r>
                        <a:rPr lang="en-IN" sz="1400" b="1" i="0" u="none" strike="noStrike">
                          <a:solidFill>
                            <a:srgbClr val="000000"/>
                          </a:solidFill>
                          <a:effectLst/>
                          <a:latin typeface="+mn-lt"/>
                        </a:rPr>
                        <a:t>DSRNYYTYYNSNTNRYR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41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2.072</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2962987243"/>
                  </a:ext>
                </a:extLst>
              </a:tr>
              <a:tr h="294728">
                <a:tc>
                  <a:txBody>
                    <a:bodyPr/>
                    <a:lstStyle/>
                    <a:p>
                      <a:pPr rtl="0" fontAlgn="t">
                        <a:spcBef>
                          <a:spcPts val="0"/>
                        </a:spcBef>
                        <a:spcAft>
                          <a:spcPts val="0"/>
                        </a:spcAft>
                      </a:pPr>
                      <a:r>
                        <a:rPr lang="en-IN" sz="1400" b="1" i="0" u="none" strike="noStrike">
                          <a:solidFill>
                            <a:srgbClr val="000000"/>
                          </a:solidFill>
                          <a:effectLst/>
                          <a:latin typeface="+mn-lt"/>
                        </a:rPr>
                        <a:t>DTRNYYTYYNSNTNRYR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89</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1.987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1384247984"/>
                  </a:ext>
                </a:extLst>
              </a:tr>
              <a:tr h="294728">
                <a:tc>
                  <a:txBody>
                    <a:bodyPr/>
                    <a:lstStyle/>
                    <a:p>
                      <a:pPr rtl="0" fontAlgn="t">
                        <a:spcBef>
                          <a:spcPts val="0"/>
                        </a:spcBef>
                        <a:spcAft>
                          <a:spcPts val="0"/>
                        </a:spcAft>
                      </a:pPr>
                      <a:r>
                        <a:rPr lang="en-IN" sz="1400" b="1" i="0" u="none" strike="noStrike">
                          <a:solidFill>
                            <a:srgbClr val="000000"/>
                          </a:solidFill>
                          <a:effectLst/>
                          <a:latin typeface="+mn-lt"/>
                        </a:rPr>
                        <a:t>YRNNNRTYYNSNTNRYR</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2.072</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4203664295"/>
                  </a:ext>
                </a:extLst>
              </a:tr>
            </a:tbl>
          </a:graphicData>
        </a:graphic>
      </p:graphicFrame>
      <p:graphicFrame>
        <p:nvGraphicFramePr>
          <p:cNvPr id="67" name="Table 66">
            <a:extLst>
              <a:ext uri="{FF2B5EF4-FFF2-40B4-BE49-F238E27FC236}">
                <a16:creationId xmlns:a16="http://schemas.microsoft.com/office/drawing/2014/main" id="{E4DF9A54-E7FB-CE84-FC94-44D6C90996B6}"/>
              </a:ext>
            </a:extLst>
          </p:cNvPr>
          <p:cNvGraphicFramePr>
            <a:graphicFrameLocks noGrp="1"/>
          </p:cNvGraphicFramePr>
          <p:nvPr>
            <p:extLst>
              <p:ext uri="{D42A27DB-BD31-4B8C-83A1-F6EECF244321}">
                <p14:modId xmlns:p14="http://schemas.microsoft.com/office/powerpoint/2010/main" val="2526455433"/>
              </p:ext>
            </p:extLst>
          </p:nvPr>
        </p:nvGraphicFramePr>
        <p:xfrm>
          <a:off x="15232632" y="32621397"/>
          <a:ext cx="8279102" cy="1828800"/>
        </p:xfrm>
        <a:graphic>
          <a:graphicData uri="http://schemas.openxmlformats.org/drawingml/2006/table">
            <a:tbl>
              <a:tblPr/>
              <a:tblGrid>
                <a:gridCol w="3085694">
                  <a:extLst>
                    <a:ext uri="{9D8B030D-6E8A-4147-A177-3AD203B41FA5}">
                      <a16:colId xmlns:a16="http://schemas.microsoft.com/office/drawing/2014/main" val="2950180961"/>
                    </a:ext>
                  </a:extLst>
                </a:gridCol>
                <a:gridCol w="775639">
                  <a:extLst>
                    <a:ext uri="{9D8B030D-6E8A-4147-A177-3AD203B41FA5}">
                      <a16:colId xmlns:a16="http://schemas.microsoft.com/office/drawing/2014/main" val="1626775146"/>
                    </a:ext>
                  </a:extLst>
                </a:gridCol>
                <a:gridCol w="1079150">
                  <a:extLst>
                    <a:ext uri="{9D8B030D-6E8A-4147-A177-3AD203B41FA5}">
                      <a16:colId xmlns:a16="http://schemas.microsoft.com/office/drawing/2014/main" val="4114774269"/>
                    </a:ext>
                  </a:extLst>
                </a:gridCol>
                <a:gridCol w="1416384">
                  <a:extLst>
                    <a:ext uri="{9D8B030D-6E8A-4147-A177-3AD203B41FA5}">
                      <a16:colId xmlns:a16="http://schemas.microsoft.com/office/drawing/2014/main" val="2043029132"/>
                    </a:ext>
                  </a:extLst>
                </a:gridCol>
                <a:gridCol w="944256">
                  <a:extLst>
                    <a:ext uri="{9D8B030D-6E8A-4147-A177-3AD203B41FA5}">
                      <a16:colId xmlns:a16="http://schemas.microsoft.com/office/drawing/2014/main" val="926088061"/>
                    </a:ext>
                  </a:extLst>
                </a:gridCol>
                <a:gridCol w="977979">
                  <a:extLst>
                    <a:ext uri="{9D8B030D-6E8A-4147-A177-3AD203B41FA5}">
                      <a16:colId xmlns:a16="http://schemas.microsoft.com/office/drawing/2014/main" val="2086762237"/>
                    </a:ext>
                  </a:extLst>
                </a:gridCol>
              </a:tblGrid>
              <a:tr h="167640">
                <a:tc>
                  <a:txBody>
                    <a:bodyPr/>
                    <a:lstStyle/>
                    <a:p>
                      <a:pPr rtl="0" fontAlgn="t">
                        <a:spcBef>
                          <a:spcPts val="0"/>
                        </a:spcBef>
                        <a:spcAft>
                          <a:spcPts val="0"/>
                        </a:spcAft>
                      </a:pPr>
                      <a:r>
                        <a:rPr lang="en-IN" sz="1400" b="1" i="0" u="none" strike="noStrike">
                          <a:solidFill>
                            <a:srgbClr val="000000"/>
                          </a:solidFill>
                          <a:effectLst/>
                          <a:latin typeface="+mn-lt"/>
                        </a:rPr>
                        <a:t>State</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Freq</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Reward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Crystal BA</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AF BA</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RMSD</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807891207"/>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SYYYSDTYYNYNTNEWE</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2.195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3098145723"/>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SYYYSDTYYNYNTNNWE</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-12.9</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2.172</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3171316092"/>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SYYYSDTYYNLNTNAWW</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77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-12.7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2.101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2648948765"/>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SYYYSDTYYNFNTNAWY</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45</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-14.0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-13.3</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2.217</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716961626"/>
                  </a:ext>
                </a:extLst>
              </a:tr>
              <a:tr h="167640">
                <a:tc>
                  <a:txBody>
                    <a:bodyPr/>
                    <a:lstStyle/>
                    <a:p>
                      <a:pPr rtl="0" fontAlgn="t">
                        <a:spcBef>
                          <a:spcPts val="0"/>
                        </a:spcBef>
                        <a:spcAft>
                          <a:spcPts val="0"/>
                        </a:spcAft>
                      </a:pPr>
                      <a:r>
                        <a:rPr lang="en-IN" sz="1400" b="1" i="0" u="none" strike="noStrike">
                          <a:solidFill>
                            <a:srgbClr val="000000"/>
                          </a:solidFill>
                          <a:effectLst/>
                          <a:latin typeface="+mn-lt"/>
                        </a:rPr>
                        <a:t>SYYYSDTYYNFNTNIYY</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39</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-14.1</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-13.0</a:t>
                      </a:r>
                      <a:endParaRPr lang="en-IN" sz="140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2.185</a:t>
                      </a:r>
                      <a:endParaRPr lang="en-IN" sz="1400" dirty="0">
                        <a:effectLst/>
                        <a:latin typeface="+mn-lt"/>
                      </a:endParaRPr>
                    </a:p>
                  </a:txBody>
                  <a:tcPr marL="73025" marR="73025">
                    <a:lnL w="6350" cap="flat" cmpd="sng" algn="ctr">
                      <a:solidFill>
                        <a:srgbClr val="666666"/>
                      </a:solidFill>
                      <a:prstDash val="solid"/>
                      <a:round/>
                      <a:headEnd type="none" w="med" len="med"/>
                      <a:tailEnd type="none" w="med" len="med"/>
                    </a:lnL>
                    <a:lnR w="6350" cap="flat" cmpd="sng" algn="ctr">
                      <a:solidFill>
                        <a:srgbClr val="666666"/>
                      </a:solidFill>
                      <a:prstDash val="solid"/>
                      <a:round/>
                      <a:headEnd type="none" w="med" len="med"/>
                      <a:tailEnd type="none" w="med" len="med"/>
                    </a:lnR>
                    <a:lnT w="6350" cap="flat" cmpd="sng" algn="ctr">
                      <a:solidFill>
                        <a:srgbClr val="666666"/>
                      </a:solidFill>
                      <a:prstDash val="solid"/>
                      <a:round/>
                      <a:headEnd type="none" w="med" len="med"/>
                      <a:tailEnd type="none" w="med" len="med"/>
                    </a:lnT>
                    <a:lnB w="6350" cap="flat" cmpd="sng" algn="ctr">
                      <a:solidFill>
                        <a:srgbClr val="666666"/>
                      </a:solidFill>
                      <a:prstDash val="solid"/>
                      <a:round/>
                      <a:headEnd type="none" w="med" len="med"/>
                      <a:tailEnd type="none" w="med" len="med"/>
                    </a:lnB>
                    <a:solidFill>
                      <a:schemeClr val="bg1"/>
                    </a:solidFill>
                  </a:tcPr>
                </a:tc>
                <a:extLst>
                  <a:ext uri="{0D108BD9-81ED-4DB2-BD59-A6C34878D82A}">
                    <a16:rowId xmlns:a16="http://schemas.microsoft.com/office/drawing/2014/main" val="2235034157"/>
                  </a:ext>
                </a:extLst>
              </a:tr>
            </a:tbl>
          </a:graphicData>
        </a:graphic>
      </p:graphicFrame>
      <p:graphicFrame>
        <p:nvGraphicFramePr>
          <p:cNvPr id="68" name="Table 67">
            <a:extLst>
              <a:ext uri="{FF2B5EF4-FFF2-40B4-BE49-F238E27FC236}">
                <a16:creationId xmlns:a16="http://schemas.microsoft.com/office/drawing/2014/main" id="{C9B03F76-0D3F-2881-FE6B-2C4138C541F2}"/>
              </a:ext>
            </a:extLst>
          </p:cNvPr>
          <p:cNvGraphicFramePr>
            <a:graphicFrameLocks noGrp="1"/>
          </p:cNvGraphicFramePr>
          <p:nvPr>
            <p:extLst>
              <p:ext uri="{D42A27DB-BD31-4B8C-83A1-F6EECF244321}">
                <p14:modId xmlns:p14="http://schemas.microsoft.com/office/powerpoint/2010/main" val="3063262961"/>
              </p:ext>
            </p:extLst>
          </p:nvPr>
        </p:nvGraphicFramePr>
        <p:xfrm>
          <a:off x="23862848" y="35349904"/>
          <a:ext cx="8795933" cy="1670275"/>
        </p:xfrm>
        <a:graphic>
          <a:graphicData uri="http://schemas.openxmlformats.org/drawingml/2006/table">
            <a:tbl>
              <a:tblPr/>
              <a:tblGrid>
                <a:gridCol w="3330147">
                  <a:extLst>
                    <a:ext uri="{9D8B030D-6E8A-4147-A177-3AD203B41FA5}">
                      <a16:colId xmlns:a16="http://schemas.microsoft.com/office/drawing/2014/main" val="2712892969"/>
                    </a:ext>
                  </a:extLst>
                </a:gridCol>
                <a:gridCol w="796340">
                  <a:extLst>
                    <a:ext uri="{9D8B030D-6E8A-4147-A177-3AD203B41FA5}">
                      <a16:colId xmlns:a16="http://schemas.microsoft.com/office/drawing/2014/main" val="1533188942"/>
                    </a:ext>
                  </a:extLst>
                </a:gridCol>
                <a:gridCol w="1140214">
                  <a:extLst>
                    <a:ext uri="{9D8B030D-6E8A-4147-A177-3AD203B41FA5}">
                      <a16:colId xmlns:a16="http://schemas.microsoft.com/office/drawing/2014/main" val="1712868039"/>
                    </a:ext>
                  </a:extLst>
                </a:gridCol>
                <a:gridCol w="1447890">
                  <a:extLst>
                    <a:ext uri="{9D8B030D-6E8A-4147-A177-3AD203B41FA5}">
                      <a16:colId xmlns:a16="http://schemas.microsoft.com/office/drawing/2014/main" val="2542152830"/>
                    </a:ext>
                  </a:extLst>
                </a:gridCol>
                <a:gridCol w="1013523">
                  <a:extLst>
                    <a:ext uri="{9D8B030D-6E8A-4147-A177-3AD203B41FA5}">
                      <a16:colId xmlns:a16="http://schemas.microsoft.com/office/drawing/2014/main" val="2843762203"/>
                    </a:ext>
                  </a:extLst>
                </a:gridCol>
                <a:gridCol w="1067819">
                  <a:extLst>
                    <a:ext uri="{9D8B030D-6E8A-4147-A177-3AD203B41FA5}">
                      <a16:colId xmlns:a16="http://schemas.microsoft.com/office/drawing/2014/main" val="413312469"/>
                    </a:ext>
                  </a:extLst>
                </a:gridCol>
              </a:tblGrid>
              <a:tr h="334055">
                <a:tc>
                  <a:txBody>
                    <a:bodyPr/>
                    <a:lstStyle/>
                    <a:p>
                      <a:pPr rtl="0" fontAlgn="t">
                        <a:spcBef>
                          <a:spcPts val="0"/>
                        </a:spcBef>
                        <a:spcAft>
                          <a:spcPts val="0"/>
                        </a:spcAft>
                      </a:pPr>
                      <a:r>
                        <a:rPr lang="en-IN" sz="1400" b="1" i="0" u="none" strike="noStrike">
                          <a:solidFill>
                            <a:srgbClr val="000000"/>
                          </a:solidFill>
                          <a:effectLst/>
                          <a:latin typeface="+mn-lt"/>
                        </a:rPr>
                        <a:t>State</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Freq</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Reward</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Crystal BA</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AF BA</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1" i="0" u="none" strike="noStrike" dirty="0">
                          <a:solidFill>
                            <a:srgbClr val="000000"/>
                          </a:solidFill>
                          <a:effectLst/>
                          <a:latin typeface="+mn-lt"/>
                        </a:rPr>
                        <a:t>RMSD</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40140236"/>
                  </a:ext>
                </a:extLst>
              </a:tr>
              <a:tr h="334055">
                <a:tc>
                  <a:txBody>
                    <a:bodyPr/>
                    <a:lstStyle/>
                    <a:p>
                      <a:pPr rtl="0" fontAlgn="t">
                        <a:spcBef>
                          <a:spcPts val="0"/>
                        </a:spcBef>
                        <a:spcAft>
                          <a:spcPts val="0"/>
                        </a:spcAft>
                      </a:pPr>
                      <a:r>
                        <a:rPr lang="en-IN" sz="1400" b="1" i="0" u="none" strike="noStrike">
                          <a:solidFill>
                            <a:srgbClr val="000000"/>
                          </a:solidFill>
                          <a:effectLst/>
                          <a:latin typeface="+mn-lt"/>
                        </a:rPr>
                        <a:t>SYYYSDTYYNFNTNRYR</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5</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2.179</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6673698"/>
                  </a:ext>
                </a:extLst>
              </a:tr>
              <a:tr h="334055">
                <a:tc>
                  <a:txBody>
                    <a:bodyPr/>
                    <a:lstStyle/>
                    <a:p>
                      <a:pPr rtl="0" fontAlgn="t">
                        <a:spcBef>
                          <a:spcPts val="0"/>
                        </a:spcBef>
                        <a:spcAft>
                          <a:spcPts val="0"/>
                        </a:spcAft>
                      </a:pPr>
                      <a:r>
                        <a:rPr lang="en-IN" sz="1400" b="1" i="0" u="none" strike="noStrike">
                          <a:solidFill>
                            <a:srgbClr val="000000"/>
                          </a:solidFill>
                          <a:effectLst/>
                          <a:latin typeface="+mn-lt"/>
                        </a:rPr>
                        <a:t>SYYYSDTYYNLNTNRYR</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6</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-13.5</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2.153</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161985032"/>
                  </a:ext>
                </a:extLst>
              </a:tr>
              <a:tr h="334055">
                <a:tc>
                  <a:txBody>
                    <a:bodyPr/>
                    <a:lstStyle/>
                    <a:p>
                      <a:pPr rtl="0" fontAlgn="t">
                        <a:spcBef>
                          <a:spcPts val="0"/>
                        </a:spcBef>
                        <a:spcAft>
                          <a:spcPts val="0"/>
                        </a:spcAft>
                      </a:pPr>
                      <a:r>
                        <a:rPr lang="en-IN" sz="1400" b="1" i="0" u="none" strike="noStrike">
                          <a:solidFill>
                            <a:srgbClr val="000000"/>
                          </a:solidFill>
                          <a:effectLst/>
                          <a:latin typeface="+mn-lt"/>
                        </a:rPr>
                        <a:t>SYYYSDTYYNWNTNRYR</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6</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-13.4</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2.286</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65929677"/>
                  </a:ext>
                </a:extLst>
              </a:tr>
              <a:tr h="334055">
                <a:tc>
                  <a:txBody>
                    <a:bodyPr/>
                    <a:lstStyle/>
                    <a:p>
                      <a:pPr rtl="0" fontAlgn="t">
                        <a:spcBef>
                          <a:spcPts val="0"/>
                        </a:spcBef>
                        <a:spcAft>
                          <a:spcPts val="0"/>
                        </a:spcAft>
                      </a:pPr>
                      <a:r>
                        <a:rPr lang="en-IN" sz="1400" b="1" i="0" u="none" strike="noStrike" dirty="0">
                          <a:solidFill>
                            <a:srgbClr val="000000"/>
                          </a:solidFill>
                          <a:effectLst/>
                          <a:latin typeface="+mn-lt"/>
                        </a:rPr>
                        <a:t>SYYYSDTYYNYNTNRYR</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9</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-13.6</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a:solidFill>
                            <a:srgbClr val="000000"/>
                          </a:solidFill>
                          <a:effectLst/>
                          <a:latin typeface="+mn-lt"/>
                        </a:rPr>
                        <a:t>-12.8</a:t>
                      </a:r>
                      <a:endParaRPr lang="en-IN" sz="140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rtl="0" fontAlgn="t">
                        <a:spcBef>
                          <a:spcPts val="0"/>
                        </a:spcBef>
                        <a:spcAft>
                          <a:spcPts val="0"/>
                        </a:spcAft>
                      </a:pPr>
                      <a:r>
                        <a:rPr lang="en-IN" sz="1400" b="0" i="0" u="none" strike="noStrike" dirty="0">
                          <a:solidFill>
                            <a:srgbClr val="000000"/>
                          </a:solidFill>
                          <a:effectLst/>
                          <a:latin typeface="+mn-lt"/>
                        </a:rPr>
                        <a:t>2.193</a:t>
                      </a:r>
                      <a:endParaRPr lang="en-IN" sz="1400" dirty="0">
                        <a:effectLst/>
                        <a:latin typeface="+mn-lt"/>
                      </a:endParaRPr>
                    </a:p>
                  </a:txBody>
                  <a:tcPr marL="63500" marR="63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805773638"/>
                  </a:ext>
                </a:extLst>
              </a:tr>
            </a:tbl>
          </a:graphicData>
        </a:graphic>
      </p:graphicFrame>
      <p:sp>
        <p:nvSpPr>
          <p:cNvPr id="85" name="TextBox 84">
            <a:extLst>
              <a:ext uri="{FF2B5EF4-FFF2-40B4-BE49-F238E27FC236}">
                <a16:creationId xmlns:a16="http://schemas.microsoft.com/office/drawing/2014/main" id="{BF50C7F7-2328-ABE9-59F0-1AD420BFDA7B}"/>
              </a:ext>
            </a:extLst>
          </p:cNvPr>
          <p:cNvSpPr txBox="1"/>
          <p:nvPr/>
        </p:nvSpPr>
        <p:spPr>
          <a:xfrm>
            <a:off x="11044399" y="39874429"/>
            <a:ext cx="12571772" cy="646331"/>
          </a:xfrm>
          <a:prstGeom prst="rect">
            <a:avLst/>
          </a:prstGeom>
          <a:noFill/>
        </p:spPr>
        <p:txBody>
          <a:bodyPr wrap="square" rtlCol="0">
            <a:spAutoFit/>
          </a:bodyPr>
          <a:lstStyle/>
          <a:p>
            <a:r>
              <a:rPr lang="en-IN" sz="1800" b="1" dirty="0"/>
              <a:t>Figure 8 </a:t>
            </a:r>
            <a:r>
              <a:rPr lang="en-IN" sz="1800" dirty="0"/>
              <a:t>DQL simulation with the parameters mentioned in Figure 6 A. The simulation loops from starting state upon reaching -10 reward, same as </a:t>
            </a:r>
            <a:r>
              <a:rPr lang="en-IN" sz="1800" dirty="0">
                <a:solidFill>
                  <a:srgbClr val="00B050"/>
                </a:solidFill>
              </a:rPr>
              <a:t>Green </a:t>
            </a:r>
            <a:r>
              <a:rPr lang="en-IN" sz="1800" dirty="0">
                <a:solidFill>
                  <a:schemeClr val="tx1"/>
                </a:solidFill>
              </a:rPr>
              <a:t>simulation mentioned in Figure 6 B</a:t>
            </a:r>
          </a:p>
        </p:txBody>
      </p:sp>
      <p:sp>
        <p:nvSpPr>
          <p:cNvPr id="124" name="TextBox 123">
            <a:extLst>
              <a:ext uri="{FF2B5EF4-FFF2-40B4-BE49-F238E27FC236}">
                <a16:creationId xmlns:a16="http://schemas.microsoft.com/office/drawing/2014/main" id="{906EFF17-E846-09AC-3ED2-E93D90745F1D}"/>
              </a:ext>
            </a:extLst>
          </p:cNvPr>
          <p:cNvSpPr txBox="1"/>
          <p:nvPr/>
        </p:nvSpPr>
        <p:spPr>
          <a:xfrm>
            <a:off x="264283" y="29108274"/>
            <a:ext cx="421517" cy="369332"/>
          </a:xfrm>
          <a:prstGeom prst="rect">
            <a:avLst/>
          </a:prstGeom>
          <a:noFill/>
        </p:spPr>
        <p:txBody>
          <a:bodyPr wrap="square" rtlCol="0">
            <a:spAutoFit/>
          </a:bodyPr>
          <a:lstStyle/>
          <a:p>
            <a:r>
              <a:rPr lang="en-IN" sz="1800" b="1" dirty="0"/>
              <a:t>A</a:t>
            </a:r>
          </a:p>
        </p:txBody>
      </p:sp>
      <p:sp>
        <p:nvSpPr>
          <p:cNvPr id="127" name="TextBox 126">
            <a:extLst>
              <a:ext uri="{FF2B5EF4-FFF2-40B4-BE49-F238E27FC236}">
                <a16:creationId xmlns:a16="http://schemas.microsoft.com/office/drawing/2014/main" id="{00989562-06AA-6879-CCA0-45F163204B8A}"/>
              </a:ext>
            </a:extLst>
          </p:cNvPr>
          <p:cNvSpPr txBox="1"/>
          <p:nvPr/>
        </p:nvSpPr>
        <p:spPr>
          <a:xfrm>
            <a:off x="5065144" y="29138100"/>
            <a:ext cx="421517" cy="369332"/>
          </a:xfrm>
          <a:prstGeom prst="rect">
            <a:avLst/>
          </a:prstGeom>
          <a:noFill/>
        </p:spPr>
        <p:txBody>
          <a:bodyPr wrap="square" rtlCol="0">
            <a:spAutoFit/>
          </a:bodyPr>
          <a:lstStyle/>
          <a:p>
            <a:r>
              <a:rPr lang="en-IN" sz="1800" b="1" dirty="0"/>
              <a:t>B</a:t>
            </a:r>
          </a:p>
        </p:txBody>
      </p:sp>
      <p:sp>
        <p:nvSpPr>
          <p:cNvPr id="139" name="TextBox 138">
            <a:extLst>
              <a:ext uri="{FF2B5EF4-FFF2-40B4-BE49-F238E27FC236}">
                <a16:creationId xmlns:a16="http://schemas.microsoft.com/office/drawing/2014/main" id="{10344F85-501C-C023-A565-E2D1ACEB72EA}"/>
              </a:ext>
            </a:extLst>
          </p:cNvPr>
          <p:cNvSpPr txBox="1"/>
          <p:nvPr/>
        </p:nvSpPr>
        <p:spPr>
          <a:xfrm>
            <a:off x="13592630" y="30071711"/>
            <a:ext cx="1376614" cy="307777"/>
          </a:xfrm>
          <a:prstGeom prst="rect">
            <a:avLst/>
          </a:prstGeom>
          <a:noFill/>
        </p:spPr>
        <p:txBody>
          <a:bodyPr wrap="square" rtlCol="0">
            <a:spAutoFit/>
          </a:bodyPr>
          <a:lstStyle/>
          <a:p>
            <a:r>
              <a:rPr lang="en-IN" dirty="0">
                <a:solidFill>
                  <a:srgbClr val="D6149F"/>
                </a:solidFill>
              </a:rPr>
              <a:t>Heavy </a:t>
            </a:r>
            <a:r>
              <a:rPr lang="en-IN" b="1" dirty="0">
                <a:solidFill>
                  <a:srgbClr val="D6149F"/>
                </a:solidFill>
              </a:rPr>
              <a:t>Chain</a:t>
            </a:r>
            <a:r>
              <a:rPr lang="en-IN" dirty="0">
                <a:solidFill>
                  <a:srgbClr val="D6149F"/>
                </a:solidFill>
              </a:rPr>
              <a:t> </a:t>
            </a:r>
          </a:p>
        </p:txBody>
      </p:sp>
      <p:sp>
        <p:nvSpPr>
          <p:cNvPr id="141" name="TextBox 140">
            <a:extLst>
              <a:ext uri="{FF2B5EF4-FFF2-40B4-BE49-F238E27FC236}">
                <a16:creationId xmlns:a16="http://schemas.microsoft.com/office/drawing/2014/main" id="{8F71B450-128B-4AFE-87B0-7AEC935E27A9}"/>
              </a:ext>
            </a:extLst>
          </p:cNvPr>
          <p:cNvSpPr txBox="1"/>
          <p:nvPr/>
        </p:nvSpPr>
        <p:spPr>
          <a:xfrm>
            <a:off x="13887032" y="30776738"/>
            <a:ext cx="552488" cy="307777"/>
          </a:xfrm>
          <a:prstGeom prst="rect">
            <a:avLst/>
          </a:prstGeom>
          <a:noFill/>
        </p:spPr>
        <p:txBody>
          <a:bodyPr wrap="square" rtlCol="0">
            <a:spAutoFit/>
          </a:bodyPr>
          <a:lstStyle/>
          <a:p>
            <a:r>
              <a:rPr lang="en-IN" b="1" dirty="0">
                <a:solidFill>
                  <a:srgbClr val="009999"/>
                </a:solidFill>
              </a:rPr>
              <a:t>PD1 </a:t>
            </a:r>
          </a:p>
        </p:txBody>
      </p:sp>
      <p:sp>
        <p:nvSpPr>
          <p:cNvPr id="143" name="TextBox 142">
            <a:extLst>
              <a:ext uri="{FF2B5EF4-FFF2-40B4-BE49-F238E27FC236}">
                <a16:creationId xmlns:a16="http://schemas.microsoft.com/office/drawing/2014/main" id="{1AF890F1-C4A4-97C2-FA08-AFA7C20AE51C}"/>
              </a:ext>
            </a:extLst>
          </p:cNvPr>
          <p:cNvSpPr txBox="1"/>
          <p:nvPr/>
        </p:nvSpPr>
        <p:spPr>
          <a:xfrm>
            <a:off x="25694701" y="10327238"/>
            <a:ext cx="1062374" cy="307777"/>
          </a:xfrm>
          <a:prstGeom prst="rect">
            <a:avLst/>
          </a:prstGeom>
          <a:noFill/>
        </p:spPr>
        <p:txBody>
          <a:bodyPr wrap="square" rtlCol="0">
            <a:spAutoFit/>
          </a:bodyPr>
          <a:lstStyle/>
          <a:p>
            <a:r>
              <a:rPr lang="en-IN" dirty="0">
                <a:solidFill>
                  <a:schemeClr val="accent1">
                    <a:lumMod val="50000"/>
                  </a:schemeClr>
                </a:solidFill>
              </a:rPr>
              <a:t>Chain A</a:t>
            </a:r>
          </a:p>
        </p:txBody>
      </p:sp>
      <p:sp>
        <p:nvSpPr>
          <p:cNvPr id="154" name="TextBox 153">
            <a:extLst>
              <a:ext uri="{FF2B5EF4-FFF2-40B4-BE49-F238E27FC236}">
                <a16:creationId xmlns:a16="http://schemas.microsoft.com/office/drawing/2014/main" id="{AA2E214E-4B70-B7D5-8A5E-1024D9B6F25D}"/>
              </a:ext>
            </a:extLst>
          </p:cNvPr>
          <p:cNvSpPr txBox="1"/>
          <p:nvPr/>
        </p:nvSpPr>
        <p:spPr>
          <a:xfrm>
            <a:off x="21222427" y="10159979"/>
            <a:ext cx="1062374" cy="307777"/>
          </a:xfrm>
          <a:prstGeom prst="rect">
            <a:avLst/>
          </a:prstGeom>
          <a:noFill/>
        </p:spPr>
        <p:txBody>
          <a:bodyPr wrap="square" rtlCol="0">
            <a:spAutoFit/>
          </a:bodyPr>
          <a:lstStyle/>
          <a:p>
            <a:r>
              <a:rPr lang="en-IN" dirty="0">
                <a:solidFill>
                  <a:schemeClr val="accent1">
                    <a:lumMod val="50000"/>
                  </a:schemeClr>
                </a:solidFill>
              </a:rPr>
              <a:t>Chain B</a:t>
            </a:r>
          </a:p>
        </p:txBody>
      </p:sp>
      <p:sp>
        <p:nvSpPr>
          <p:cNvPr id="155" name="TextBox 154">
            <a:extLst>
              <a:ext uri="{FF2B5EF4-FFF2-40B4-BE49-F238E27FC236}">
                <a16:creationId xmlns:a16="http://schemas.microsoft.com/office/drawing/2014/main" id="{BC3A8C5A-6DEA-3B4D-6AA9-F06818F30A33}"/>
              </a:ext>
            </a:extLst>
          </p:cNvPr>
          <p:cNvSpPr txBox="1"/>
          <p:nvPr/>
        </p:nvSpPr>
        <p:spPr>
          <a:xfrm>
            <a:off x="25195818" y="12758524"/>
            <a:ext cx="1062374" cy="307777"/>
          </a:xfrm>
          <a:prstGeom prst="rect">
            <a:avLst/>
          </a:prstGeom>
          <a:noFill/>
        </p:spPr>
        <p:txBody>
          <a:bodyPr wrap="square" rtlCol="0">
            <a:spAutoFit/>
          </a:bodyPr>
          <a:lstStyle/>
          <a:p>
            <a:r>
              <a:rPr lang="en-IN" dirty="0">
                <a:solidFill>
                  <a:srgbClr val="00C0BC"/>
                </a:solidFill>
              </a:rPr>
              <a:t>PD1</a:t>
            </a:r>
          </a:p>
        </p:txBody>
      </p:sp>
      <p:sp>
        <p:nvSpPr>
          <p:cNvPr id="156" name="TextBox 155">
            <a:extLst>
              <a:ext uri="{FF2B5EF4-FFF2-40B4-BE49-F238E27FC236}">
                <a16:creationId xmlns:a16="http://schemas.microsoft.com/office/drawing/2014/main" id="{F7F1B3ED-A25D-5E67-D067-542634C1FCE4}"/>
              </a:ext>
            </a:extLst>
          </p:cNvPr>
          <p:cNvSpPr txBox="1"/>
          <p:nvPr/>
        </p:nvSpPr>
        <p:spPr>
          <a:xfrm>
            <a:off x="1381336" y="29521643"/>
            <a:ext cx="822960" cy="523220"/>
          </a:xfrm>
          <a:prstGeom prst="rect">
            <a:avLst/>
          </a:prstGeom>
          <a:noFill/>
        </p:spPr>
        <p:txBody>
          <a:bodyPr wrap="square" rtlCol="0">
            <a:spAutoFit/>
          </a:bodyPr>
          <a:lstStyle/>
          <a:p>
            <a:r>
              <a:rPr lang="en-IN" dirty="0"/>
              <a:t>Chain A (Light)</a:t>
            </a:r>
          </a:p>
        </p:txBody>
      </p:sp>
      <p:sp>
        <p:nvSpPr>
          <p:cNvPr id="157" name="TextBox 156">
            <a:extLst>
              <a:ext uri="{FF2B5EF4-FFF2-40B4-BE49-F238E27FC236}">
                <a16:creationId xmlns:a16="http://schemas.microsoft.com/office/drawing/2014/main" id="{5EAA04D0-7581-2C02-D8B0-A22DB8F0A13F}"/>
              </a:ext>
            </a:extLst>
          </p:cNvPr>
          <p:cNvSpPr txBox="1"/>
          <p:nvPr/>
        </p:nvSpPr>
        <p:spPr>
          <a:xfrm>
            <a:off x="4077329" y="30625770"/>
            <a:ext cx="822960" cy="523220"/>
          </a:xfrm>
          <a:prstGeom prst="rect">
            <a:avLst/>
          </a:prstGeom>
          <a:noFill/>
        </p:spPr>
        <p:txBody>
          <a:bodyPr wrap="square" rtlCol="0">
            <a:spAutoFit/>
          </a:bodyPr>
          <a:lstStyle/>
          <a:p>
            <a:r>
              <a:rPr lang="en-IN" dirty="0"/>
              <a:t>Chain B</a:t>
            </a:r>
          </a:p>
          <a:p>
            <a:r>
              <a:rPr lang="en-IN" dirty="0"/>
              <a:t>(Heavy)</a:t>
            </a:r>
          </a:p>
        </p:txBody>
      </p:sp>
      <p:sp>
        <p:nvSpPr>
          <p:cNvPr id="1025" name="TextBox 1024">
            <a:extLst>
              <a:ext uri="{FF2B5EF4-FFF2-40B4-BE49-F238E27FC236}">
                <a16:creationId xmlns:a16="http://schemas.microsoft.com/office/drawing/2014/main" id="{CEE1CA43-8E18-C211-6E9C-82921D56CA2A}"/>
              </a:ext>
            </a:extLst>
          </p:cNvPr>
          <p:cNvSpPr txBox="1"/>
          <p:nvPr/>
        </p:nvSpPr>
        <p:spPr>
          <a:xfrm>
            <a:off x="717499" y="33582274"/>
            <a:ext cx="902376" cy="523220"/>
          </a:xfrm>
          <a:prstGeom prst="rect">
            <a:avLst/>
          </a:prstGeom>
          <a:noFill/>
        </p:spPr>
        <p:txBody>
          <a:bodyPr wrap="square" rtlCol="0">
            <a:spAutoFit/>
          </a:bodyPr>
          <a:lstStyle/>
          <a:p>
            <a:r>
              <a:rPr lang="en-IN" dirty="0"/>
              <a:t>Chain C (PD1)</a:t>
            </a:r>
          </a:p>
        </p:txBody>
      </p:sp>
      <p:sp>
        <p:nvSpPr>
          <p:cNvPr id="1027" name="TextBox 1026">
            <a:extLst>
              <a:ext uri="{FF2B5EF4-FFF2-40B4-BE49-F238E27FC236}">
                <a16:creationId xmlns:a16="http://schemas.microsoft.com/office/drawing/2014/main" id="{C6CE9F75-B9A2-16F5-EF16-8E0DD3AF23DB}"/>
              </a:ext>
            </a:extLst>
          </p:cNvPr>
          <p:cNvSpPr txBox="1"/>
          <p:nvPr/>
        </p:nvSpPr>
        <p:spPr>
          <a:xfrm>
            <a:off x="8671510" y="33473198"/>
            <a:ext cx="902376" cy="523220"/>
          </a:xfrm>
          <a:prstGeom prst="rect">
            <a:avLst/>
          </a:prstGeom>
          <a:noFill/>
        </p:spPr>
        <p:txBody>
          <a:bodyPr wrap="square" rtlCol="0">
            <a:spAutoFit/>
          </a:bodyPr>
          <a:lstStyle/>
          <a:p>
            <a:r>
              <a:rPr lang="en-IN" dirty="0"/>
              <a:t>Chain C (PD1)</a:t>
            </a:r>
          </a:p>
        </p:txBody>
      </p:sp>
      <p:sp>
        <p:nvSpPr>
          <p:cNvPr id="1029" name="TextBox 1028">
            <a:extLst>
              <a:ext uri="{FF2B5EF4-FFF2-40B4-BE49-F238E27FC236}">
                <a16:creationId xmlns:a16="http://schemas.microsoft.com/office/drawing/2014/main" id="{AAEDAEA9-4A80-B161-E19E-4A105E844E71}"/>
              </a:ext>
            </a:extLst>
          </p:cNvPr>
          <p:cNvSpPr txBox="1"/>
          <p:nvPr/>
        </p:nvSpPr>
        <p:spPr>
          <a:xfrm>
            <a:off x="8817216" y="29315200"/>
            <a:ext cx="822960" cy="523220"/>
          </a:xfrm>
          <a:prstGeom prst="rect">
            <a:avLst/>
          </a:prstGeom>
          <a:noFill/>
        </p:spPr>
        <p:txBody>
          <a:bodyPr wrap="square" rtlCol="0">
            <a:spAutoFit/>
          </a:bodyPr>
          <a:lstStyle/>
          <a:p>
            <a:r>
              <a:rPr lang="en-IN" dirty="0"/>
              <a:t>Chain B</a:t>
            </a:r>
          </a:p>
          <a:p>
            <a:r>
              <a:rPr lang="en-IN" dirty="0"/>
              <a:t>(Heavy)</a:t>
            </a:r>
          </a:p>
        </p:txBody>
      </p:sp>
      <p:sp>
        <p:nvSpPr>
          <p:cNvPr id="1030" name="TextBox 1029">
            <a:extLst>
              <a:ext uri="{FF2B5EF4-FFF2-40B4-BE49-F238E27FC236}">
                <a16:creationId xmlns:a16="http://schemas.microsoft.com/office/drawing/2014/main" id="{FD4AB56B-DF88-D460-645E-014811B4F51B}"/>
              </a:ext>
            </a:extLst>
          </p:cNvPr>
          <p:cNvSpPr txBox="1"/>
          <p:nvPr/>
        </p:nvSpPr>
        <p:spPr>
          <a:xfrm>
            <a:off x="6353403" y="29292940"/>
            <a:ext cx="822960" cy="523220"/>
          </a:xfrm>
          <a:prstGeom prst="rect">
            <a:avLst/>
          </a:prstGeom>
          <a:noFill/>
        </p:spPr>
        <p:txBody>
          <a:bodyPr wrap="square" rtlCol="0">
            <a:spAutoFit/>
          </a:bodyPr>
          <a:lstStyle/>
          <a:p>
            <a:r>
              <a:rPr lang="en-IN" dirty="0"/>
              <a:t>Chain A (Light)</a:t>
            </a:r>
          </a:p>
        </p:txBody>
      </p:sp>
      <p:sp>
        <p:nvSpPr>
          <p:cNvPr id="6" name="TextBox 5">
            <a:extLst>
              <a:ext uri="{FF2B5EF4-FFF2-40B4-BE49-F238E27FC236}">
                <a16:creationId xmlns:a16="http://schemas.microsoft.com/office/drawing/2014/main" id="{01865A4A-0D38-C1A8-FA35-6C9402912518}"/>
              </a:ext>
            </a:extLst>
          </p:cNvPr>
          <p:cNvSpPr txBox="1"/>
          <p:nvPr/>
        </p:nvSpPr>
        <p:spPr>
          <a:xfrm>
            <a:off x="21788785" y="17313604"/>
            <a:ext cx="3115545" cy="738664"/>
          </a:xfrm>
          <a:prstGeom prst="rect">
            <a:avLst/>
          </a:prstGeom>
          <a:noFill/>
        </p:spPr>
        <p:txBody>
          <a:bodyPr wrap="square">
            <a:spAutoFit/>
          </a:bodyPr>
          <a:lstStyle/>
          <a:p>
            <a:r>
              <a:rPr lang="pt-BR" dirty="0"/>
              <a:t>Polar:        C, H, N, Q, S, T, W </a:t>
            </a:r>
          </a:p>
          <a:p>
            <a:r>
              <a:rPr lang="pt-BR" dirty="0"/>
              <a:t>Apolar:      A, F, G, I, L, V, M, P, Y </a:t>
            </a:r>
          </a:p>
          <a:p>
            <a:r>
              <a:rPr lang="pt-BR" dirty="0"/>
              <a:t>Charged:   E, D, K, R </a:t>
            </a:r>
          </a:p>
        </p:txBody>
      </p:sp>
      <p:cxnSp>
        <p:nvCxnSpPr>
          <p:cNvPr id="15" name="Straight Connector 14">
            <a:extLst>
              <a:ext uri="{FF2B5EF4-FFF2-40B4-BE49-F238E27FC236}">
                <a16:creationId xmlns:a16="http://schemas.microsoft.com/office/drawing/2014/main" id="{1D3BF62E-73C8-3491-3EE4-E72F9DE72190}"/>
              </a:ext>
            </a:extLst>
          </p:cNvPr>
          <p:cNvCxnSpPr>
            <a:cxnSpLocks/>
          </p:cNvCxnSpPr>
          <p:nvPr/>
        </p:nvCxnSpPr>
        <p:spPr>
          <a:xfrm>
            <a:off x="15733577" y="29680372"/>
            <a:ext cx="3706663"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675A0D04-B46F-9C80-D108-BD7017D2BBF7}"/>
              </a:ext>
            </a:extLst>
          </p:cNvPr>
          <p:cNvCxnSpPr>
            <a:cxnSpLocks/>
          </p:cNvCxnSpPr>
          <p:nvPr/>
        </p:nvCxnSpPr>
        <p:spPr>
          <a:xfrm>
            <a:off x="24419254" y="25015775"/>
            <a:ext cx="348730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D3BEBDDB-CC02-B95B-61E8-5DDAB53CB949}"/>
              </a:ext>
            </a:extLst>
          </p:cNvPr>
          <p:cNvGrpSpPr/>
          <p:nvPr/>
        </p:nvGrpSpPr>
        <p:grpSpPr>
          <a:xfrm>
            <a:off x="10911431" y="35492427"/>
            <a:ext cx="12773152" cy="4382001"/>
            <a:chOff x="10911431" y="35492427"/>
            <a:chExt cx="12773152" cy="4382001"/>
          </a:xfrm>
        </p:grpSpPr>
        <p:grpSp>
          <p:nvGrpSpPr>
            <p:cNvPr id="152" name="Group 151">
              <a:extLst>
                <a:ext uri="{FF2B5EF4-FFF2-40B4-BE49-F238E27FC236}">
                  <a16:creationId xmlns:a16="http://schemas.microsoft.com/office/drawing/2014/main" id="{082CE224-A561-7088-EFB3-021AAB205989}"/>
                </a:ext>
              </a:extLst>
            </p:cNvPr>
            <p:cNvGrpSpPr/>
            <p:nvPr/>
          </p:nvGrpSpPr>
          <p:grpSpPr>
            <a:xfrm>
              <a:off x="10911431" y="35492427"/>
              <a:ext cx="12773152" cy="4382001"/>
              <a:chOff x="11048066" y="36138067"/>
              <a:chExt cx="12538446" cy="4036533"/>
            </a:xfrm>
          </p:grpSpPr>
          <p:sp>
            <p:nvSpPr>
              <p:cNvPr id="138" name="Rectangle 137">
                <a:extLst>
                  <a:ext uri="{FF2B5EF4-FFF2-40B4-BE49-F238E27FC236}">
                    <a16:creationId xmlns:a16="http://schemas.microsoft.com/office/drawing/2014/main" id="{771C15EF-2497-7CC0-A7C4-780618C206EE}"/>
                  </a:ext>
                </a:extLst>
              </p:cNvPr>
              <p:cNvSpPr/>
              <p:nvPr/>
            </p:nvSpPr>
            <p:spPr>
              <a:xfrm>
                <a:off x="11048066" y="36138067"/>
                <a:ext cx="12538446" cy="4036533"/>
              </a:xfrm>
              <a:prstGeom prst="rect">
                <a:avLst/>
              </a:prstGeom>
              <a:solidFill>
                <a:srgbClr val="D5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4" name="Graphic 143">
                <a:extLst>
                  <a:ext uri="{FF2B5EF4-FFF2-40B4-BE49-F238E27FC236}">
                    <a16:creationId xmlns:a16="http://schemas.microsoft.com/office/drawing/2014/main" id="{23E3FC9C-B6D9-3645-C8DC-EDF4A9690F2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9678292" y="36244623"/>
                <a:ext cx="3738957" cy="3738957"/>
              </a:xfrm>
              <a:prstGeom prst="rect">
                <a:avLst/>
              </a:prstGeom>
            </p:spPr>
          </p:pic>
        </p:grpSp>
        <p:cxnSp>
          <p:nvCxnSpPr>
            <p:cNvPr id="32" name="Straight Connector 31">
              <a:extLst>
                <a:ext uri="{FF2B5EF4-FFF2-40B4-BE49-F238E27FC236}">
                  <a16:creationId xmlns:a16="http://schemas.microsoft.com/office/drawing/2014/main" id="{4A6E684B-534E-4615-6B05-3FE08A189505}"/>
                </a:ext>
              </a:extLst>
            </p:cNvPr>
            <p:cNvCxnSpPr>
              <a:cxnSpLocks/>
            </p:cNvCxnSpPr>
            <p:nvPr/>
          </p:nvCxnSpPr>
          <p:spPr>
            <a:xfrm>
              <a:off x="11497728" y="37835034"/>
              <a:ext cx="3471516" cy="0"/>
            </a:xfrm>
            <a:prstGeom prst="line">
              <a:avLst/>
            </a:prstGeom>
            <a:ln>
              <a:solidFill>
                <a:srgbClr val="CCCC00"/>
              </a:solidFill>
            </a:ln>
          </p:spPr>
          <p:style>
            <a:lnRef idx="1">
              <a:schemeClr val="accent6"/>
            </a:lnRef>
            <a:fillRef idx="0">
              <a:schemeClr val="accent6"/>
            </a:fillRef>
            <a:effectRef idx="0">
              <a:schemeClr val="accent6"/>
            </a:effectRef>
            <a:fontRef idx="minor">
              <a:schemeClr val="tx1"/>
            </a:fontRef>
          </p:style>
        </p:cxnSp>
        <p:pic>
          <p:nvPicPr>
            <p:cNvPr id="1031" name="Graphic 1030">
              <a:extLst>
                <a:ext uri="{FF2B5EF4-FFF2-40B4-BE49-F238E27FC236}">
                  <a16:creationId xmlns:a16="http://schemas.microsoft.com/office/drawing/2014/main" id="{B2041AB6-2279-7C82-D3DF-01430F4A445E}"/>
                </a:ext>
              </a:extLst>
            </p:cNvPr>
            <p:cNvPicPr>
              <a:picLocks noChangeAspect="1"/>
            </p:cNvPicPr>
            <p:nvPr/>
          </p:nvPicPr>
          <p:blipFill rotWithShape="1">
            <a:blip r:embed="rId47">
              <a:extLst>
                <a:ext uri="{96DAC541-7B7A-43D3-8B79-37D633B846F1}">
                  <asvg:svgBlip xmlns:asvg="http://schemas.microsoft.com/office/drawing/2016/SVG/main" r:embed="rId48"/>
                </a:ext>
              </a:extLst>
            </a:blip>
            <a:srcRect t="9195"/>
            <a:stretch/>
          </p:blipFill>
          <p:spPr>
            <a:xfrm>
              <a:off x="10970594" y="35602868"/>
              <a:ext cx="4296330" cy="4142664"/>
            </a:xfrm>
            <a:prstGeom prst="rect">
              <a:avLst/>
            </a:prstGeom>
          </p:spPr>
        </p:pic>
        <p:pic>
          <p:nvPicPr>
            <p:cNvPr id="1033" name="Graphic 1032">
              <a:extLst>
                <a:ext uri="{FF2B5EF4-FFF2-40B4-BE49-F238E27FC236}">
                  <a16:creationId xmlns:a16="http://schemas.microsoft.com/office/drawing/2014/main" id="{12A3C0BE-EB68-EA8F-E16B-198C66FFB372}"/>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t="9352"/>
            <a:stretch/>
          </p:blipFill>
          <p:spPr>
            <a:xfrm>
              <a:off x="15324413" y="35602869"/>
              <a:ext cx="4292494" cy="4101970"/>
            </a:xfrm>
            <a:prstGeom prst="rect">
              <a:avLst/>
            </a:prstGeom>
          </p:spPr>
        </p:pic>
      </p:grpSp>
      <p:pic>
        <p:nvPicPr>
          <p:cNvPr id="1036" name="Graphic 1035">
            <a:extLst>
              <a:ext uri="{FF2B5EF4-FFF2-40B4-BE49-F238E27FC236}">
                <a16:creationId xmlns:a16="http://schemas.microsoft.com/office/drawing/2014/main" id="{423C9766-D47C-5D8F-F86C-F67DFA8D8ABB}"/>
              </a:ext>
            </a:extLst>
          </p:cNvPr>
          <p:cNvPicPr>
            <a:picLocks noChangeAspect="1"/>
          </p:cNvPicPr>
          <p:nvPr/>
        </p:nvPicPr>
        <p:blipFill rotWithShape="1">
          <a:blip r:embed="rId51">
            <a:extLst>
              <a:ext uri="{96DAC541-7B7A-43D3-8B79-37D633B846F1}">
                <asvg:svgBlip xmlns:asvg="http://schemas.microsoft.com/office/drawing/2016/SVG/main" r:embed="rId52"/>
              </a:ext>
            </a:extLst>
          </a:blip>
          <a:srcRect t="9373"/>
          <a:stretch/>
        </p:blipFill>
        <p:spPr>
          <a:xfrm>
            <a:off x="23833846" y="24288637"/>
            <a:ext cx="4390047" cy="4100266"/>
          </a:xfrm>
          <a:prstGeom prst="rect">
            <a:avLst/>
          </a:prstGeom>
        </p:spPr>
      </p:pic>
      <p:pic>
        <p:nvPicPr>
          <p:cNvPr id="1040" name="Graphic 1039">
            <a:extLst>
              <a:ext uri="{FF2B5EF4-FFF2-40B4-BE49-F238E27FC236}">
                <a16:creationId xmlns:a16="http://schemas.microsoft.com/office/drawing/2014/main" id="{F0C2BEDA-F9CA-724D-3E83-BD4513B3C57D}"/>
              </a:ext>
            </a:extLst>
          </p:cNvPr>
          <p:cNvPicPr>
            <a:picLocks noChangeAspect="1"/>
          </p:cNvPicPr>
          <p:nvPr/>
        </p:nvPicPr>
        <p:blipFill rotWithShape="1">
          <a:blip r:embed="rId53">
            <a:extLst>
              <a:ext uri="{96DAC541-7B7A-43D3-8B79-37D633B846F1}">
                <asvg:svgBlip xmlns:asvg="http://schemas.microsoft.com/office/drawing/2016/SVG/main" r:embed="rId54"/>
              </a:ext>
            </a:extLst>
          </a:blip>
          <a:srcRect t="7384" r="2699" b="1922"/>
          <a:stretch/>
        </p:blipFill>
        <p:spPr>
          <a:xfrm>
            <a:off x="15266739" y="28419666"/>
            <a:ext cx="4291842" cy="4144335"/>
          </a:xfrm>
          <a:prstGeom prst="rect">
            <a:avLst/>
          </a:prstGeom>
        </p:spPr>
      </p:pic>
      <p:pic>
        <p:nvPicPr>
          <p:cNvPr id="1044" name="Graphic 1043">
            <a:extLst>
              <a:ext uri="{FF2B5EF4-FFF2-40B4-BE49-F238E27FC236}">
                <a16:creationId xmlns:a16="http://schemas.microsoft.com/office/drawing/2014/main" id="{CA84A839-B65E-EA29-08B3-88706534292C}"/>
              </a:ext>
            </a:extLst>
          </p:cNvPr>
          <p:cNvPicPr>
            <a:picLocks noChangeAspect="1"/>
          </p:cNvPicPr>
          <p:nvPr/>
        </p:nvPicPr>
        <p:blipFill rotWithShape="1">
          <a:blip r:embed="rId55">
            <a:extLst>
              <a:ext uri="{96DAC541-7B7A-43D3-8B79-37D633B846F1}">
                <asvg:svgBlip xmlns:asvg="http://schemas.microsoft.com/office/drawing/2016/SVG/main" r:embed="rId56"/>
              </a:ext>
            </a:extLst>
          </a:blip>
          <a:srcRect t="9173" r="2336" b="2680"/>
          <a:stretch/>
        </p:blipFill>
        <p:spPr>
          <a:xfrm>
            <a:off x="23891480" y="30861276"/>
            <a:ext cx="4299578" cy="4062674"/>
          </a:xfrm>
          <a:prstGeom prst="rect">
            <a:avLst/>
          </a:prstGeom>
        </p:spPr>
      </p:pic>
      <p:pic>
        <p:nvPicPr>
          <p:cNvPr id="1046" name="Graphic 1045">
            <a:extLst>
              <a:ext uri="{FF2B5EF4-FFF2-40B4-BE49-F238E27FC236}">
                <a16:creationId xmlns:a16="http://schemas.microsoft.com/office/drawing/2014/main" id="{D5E6B247-BB73-F80E-77E9-46973473E86D}"/>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23088518" y="5065412"/>
            <a:ext cx="7582187" cy="2604848"/>
          </a:xfrm>
          <a:prstGeom prst="rect">
            <a:avLst/>
          </a:prstGeom>
        </p:spPr>
      </p:pic>
      <p:sp>
        <p:nvSpPr>
          <p:cNvPr id="1047" name="TextBox 1046">
            <a:extLst>
              <a:ext uri="{FF2B5EF4-FFF2-40B4-BE49-F238E27FC236}">
                <a16:creationId xmlns:a16="http://schemas.microsoft.com/office/drawing/2014/main" id="{A64DA0EF-876F-5493-EF3A-888FA9843CF2}"/>
              </a:ext>
            </a:extLst>
          </p:cNvPr>
          <p:cNvSpPr txBox="1"/>
          <p:nvPr/>
        </p:nvSpPr>
        <p:spPr>
          <a:xfrm>
            <a:off x="278277" y="35366669"/>
            <a:ext cx="254841" cy="307777"/>
          </a:xfrm>
          <a:prstGeom prst="rect">
            <a:avLst/>
          </a:prstGeom>
          <a:noFill/>
        </p:spPr>
        <p:txBody>
          <a:bodyPr wrap="square" rtlCol="0">
            <a:spAutoFit/>
          </a:bodyPr>
          <a:lstStyle/>
          <a:p>
            <a:r>
              <a:rPr lang="en-IN" b="1" dirty="0"/>
              <a:t>C</a:t>
            </a:r>
          </a:p>
        </p:txBody>
      </p:sp>
      <p:sp>
        <p:nvSpPr>
          <p:cNvPr id="1048" name="TextBox 1047">
            <a:extLst>
              <a:ext uri="{FF2B5EF4-FFF2-40B4-BE49-F238E27FC236}">
                <a16:creationId xmlns:a16="http://schemas.microsoft.com/office/drawing/2014/main" id="{7907ED05-B235-A7A6-AE03-EA35A7FFA6F7}"/>
              </a:ext>
            </a:extLst>
          </p:cNvPr>
          <p:cNvSpPr txBox="1"/>
          <p:nvPr/>
        </p:nvSpPr>
        <p:spPr>
          <a:xfrm>
            <a:off x="12545608" y="35674446"/>
            <a:ext cx="1671879" cy="307777"/>
          </a:xfrm>
          <a:prstGeom prst="rect">
            <a:avLst/>
          </a:prstGeom>
          <a:noFill/>
        </p:spPr>
        <p:txBody>
          <a:bodyPr wrap="square" rtlCol="0">
            <a:spAutoFit/>
          </a:bodyPr>
          <a:lstStyle/>
          <a:p>
            <a:r>
              <a:rPr lang="en-IN" dirty="0"/>
              <a:t>Binding Affinity</a:t>
            </a:r>
          </a:p>
        </p:txBody>
      </p:sp>
      <p:sp>
        <p:nvSpPr>
          <p:cNvPr id="1049" name="TextBox 1048">
            <a:extLst>
              <a:ext uri="{FF2B5EF4-FFF2-40B4-BE49-F238E27FC236}">
                <a16:creationId xmlns:a16="http://schemas.microsoft.com/office/drawing/2014/main" id="{F46DD913-C46B-54D0-7153-37E78E624556}"/>
              </a:ext>
            </a:extLst>
          </p:cNvPr>
          <p:cNvSpPr txBox="1"/>
          <p:nvPr/>
        </p:nvSpPr>
        <p:spPr>
          <a:xfrm>
            <a:off x="16733845" y="35695090"/>
            <a:ext cx="1671879" cy="307777"/>
          </a:xfrm>
          <a:prstGeom prst="rect">
            <a:avLst/>
          </a:prstGeom>
          <a:noFill/>
        </p:spPr>
        <p:txBody>
          <a:bodyPr wrap="square" rtlCol="0">
            <a:spAutoFit/>
          </a:bodyPr>
          <a:lstStyle/>
          <a:p>
            <a:pPr algn="ctr"/>
            <a:r>
              <a:rPr lang="en-IN" dirty="0"/>
              <a:t>Reward</a:t>
            </a:r>
          </a:p>
        </p:txBody>
      </p:sp>
      <p:sp>
        <p:nvSpPr>
          <p:cNvPr id="1050" name="TextBox 1049">
            <a:extLst>
              <a:ext uri="{FF2B5EF4-FFF2-40B4-BE49-F238E27FC236}">
                <a16:creationId xmlns:a16="http://schemas.microsoft.com/office/drawing/2014/main" id="{C96B5077-B7F1-3849-1F35-962E5A28EFAB}"/>
              </a:ext>
            </a:extLst>
          </p:cNvPr>
          <p:cNvSpPr txBox="1"/>
          <p:nvPr/>
        </p:nvSpPr>
        <p:spPr>
          <a:xfrm>
            <a:off x="25389948" y="30902638"/>
            <a:ext cx="1671879" cy="307777"/>
          </a:xfrm>
          <a:prstGeom prst="rect">
            <a:avLst/>
          </a:prstGeom>
          <a:noFill/>
        </p:spPr>
        <p:txBody>
          <a:bodyPr wrap="square" rtlCol="0">
            <a:spAutoFit/>
          </a:bodyPr>
          <a:lstStyle/>
          <a:p>
            <a:pPr algn="ctr"/>
            <a:r>
              <a:rPr lang="en-IN" dirty="0"/>
              <a:t>Binding Affinity</a:t>
            </a:r>
          </a:p>
        </p:txBody>
      </p:sp>
      <p:sp>
        <p:nvSpPr>
          <p:cNvPr id="1051" name="TextBox 1050">
            <a:extLst>
              <a:ext uri="{FF2B5EF4-FFF2-40B4-BE49-F238E27FC236}">
                <a16:creationId xmlns:a16="http://schemas.microsoft.com/office/drawing/2014/main" id="{AF2D7AC4-2A5D-B554-835E-53E0BD9FA85E}"/>
              </a:ext>
            </a:extLst>
          </p:cNvPr>
          <p:cNvSpPr txBox="1"/>
          <p:nvPr/>
        </p:nvSpPr>
        <p:spPr>
          <a:xfrm>
            <a:off x="16733844" y="24154546"/>
            <a:ext cx="1671879" cy="307777"/>
          </a:xfrm>
          <a:prstGeom prst="rect">
            <a:avLst/>
          </a:prstGeom>
          <a:noFill/>
        </p:spPr>
        <p:txBody>
          <a:bodyPr wrap="square" rtlCol="0">
            <a:spAutoFit/>
          </a:bodyPr>
          <a:lstStyle/>
          <a:p>
            <a:pPr algn="ctr"/>
            <a:r>
              <a:rPr lang="en-IN" dirty="0"/>
              <a:t>Binding Affinity</a:t>
            </a:r>
          </a:p>
        </p:txBody>
      </p:sp>
      <p:sp>
        <p:nvSpPr>
          <p:cNvPr id="1052" name="TextBox 1051">
            <a:extLst>
              <a:ext uri="{FF2B5EF4-FFF2-40B4-BE49-F238E27FC236}">
                <a16:creationId xmlns:a16="http://schemas.microsoft.com/office/drawing/2014/main" id="{C27999F5-F83E-A7AA-0590-9812C77EAD21}"/>
              </a:ext>
            </a:extLst>
          </p:cNvPr>
          <p:cNvSpPr txBox="1"/>
          <p:nvPr/>
        </p:nvSpPr>
        <p:spPr>
          <a:xfrm>
            <a:off x="25485040" y="24396792"/>
            <a:ext cx="1671879" cy="307777"/>
          </a:xfrm>
          <a:prstGeom prst="rect">
            <a:avLst/>
          </a:prstGeom>
          <a:noFill/>
        </p:spPr>
        <p:txBody>
          <a:bodyPr wrap="square" rtlCol="0">
            <a:spAutoFit/>
          </a:bodyPr>
          <a:lstStyle/>
          <a:p>
            <a:pPr algn="ctr"/>
            <a:r>
              <a:rPr lang="en-IN" dirty="0"/>
              <a:t>Binding Affinity</a:t>
            </a:r>
          </a:p>
        </p:txBody>
      </p:sp>
      <p:sp>
        <p:nvSpPr>
          <p:cNvPr id="1053" name="TextBox 1052">
            <a:extLst>
              <a:ext uri="{FF2B5EF4-FFF2-40B4-BE49-F238E27FC236}">
                <a16:creationId xmlns:a16="http://schemas.microsoft.com/office/drawing/2014/main" id="{4E7DFFAD-2AED-8793-4C90-694A2BEF5B08}"/>
              </a:ext>
            </a:extLst>
          </p:cNvPr>
          <p:cNvSpPr txBox="1"/>
          <p:nvPr/>
        </p:nvSpPr>
        <p:spPr>
          <a:xfrm>
            <a:off x="16750968" y="28373360"/>
            <a:ext cx="1671879" cy="307777"/>
          </a:xfrm>
          <a:prstGeom prst="rect">
            <a:avLst/>
          </a:prstGeom>
          <a:noFill/>
        </p:spPr>
        <p:txBody>
          <a:bodyPr wrap="square" rtlCol="0">
            <a:spAutoFit/>
          </a:bodyPr>
          <a:lstStyle/>
          <a:p>
            <a:pPr algn="ctr"/>
            <a:r>
              <a:rPr lang="en-IN" dirty="0"/>
              <a:t>Binding Affinity</a:t>
            </a:r>
          </a:p>
        </p:txBody>
      </p:sp>
    </p:spTree>
    <p:extLst>
      <p:ext uri="{BB962C8B-B14F-4D97-AF65-F5344CB8AC3E}">
        <p14:creationId xmlns:p14="http://schemas.microsoft.com/office/powerpoint/2010/main" val="14266476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1837</TotalTime>
  <Words>1691</Words>
  <Application>Microsoft Office PowerPoint</Application>
  <PresentationFormat>Custom</PresentationFormat>
  <Paragraphs>315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Times New Roman</vt:lpstr>
      <vt:lpstr>Aptos</vt:lpstr>
      <vt:lpstr>Lora</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anmol</dc:creator>
  <cp:lastModifiedBy>Anmol Singh</cp:lastModifiedBy>
  <cp:revision>62</cp:revision>
  <cp:lastPrinted>2024-05-24T04:16:04Z</cp:lastPrinted>
  <dcterms:modified xsi:type="dcterms:W3CDTF">2024-05-24T08:18:04Z</dcterms:modified>
</cp:coreProperties>
</file>